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embeddedFontLst>
    <p:embeddedFont>
      <p:font typeface="OPPOSans R" panose="00020600040101010101" charset="-122"/>
      <p:regular r:id="rId31"/>
    </p:embeddedFont>
    <p:embeddedFont>
      <p:font typeface="OPPOSans H" panose="00020600040101010101" charset="-122"/>
      <p:regular r:id="rId32"/>
    </p:embeddedFont>
    <p:embeddedFont>
      <p:font typeface="Source Han Sans" panose="020B0500000000000000" charset="-122"/>
      <p:regular r:id="rId33"/>
    </p:embeddedFont>
    <p:embeddedFont>
      <p:font typeface="Source Han Sans CN Bold" panose="020B0800000000000000" charset="-122"/>
      <p:bold r:id="rId34"/>
    </p:embeddedFont>
    <p:embeddedFont>
      <p:font typeface="OPPOSans B" panose="00020600040101010101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25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-1"/>
            <a:ext cx="12192000" cy="5401381"/>
          </a:xfrm>
          <a:custGeom>
            <a:avLst/>
            <a:gdLst>
              <a:gd name="connsiteX0" fmla="*/ 6188 w 12192000"/>
              <a:gd name="connsiteY0" fmla="*/ 0 h 5257800"/>
              <a:gd name="connsiteX1" fmla="*/ 12185812 w 12192000"/>
              <a:gd name="connsiteY1" fmla="*/ 0 h 5257800"/>
              <a:gd name="connsiteX2" fmla="*/ 12192000 w 12192000"/>
              <a:gd name="connsiteY2" fmla="*/ 61384 h 5257800"/>
              <a:gd name="connsiteX3" fmla="*/ 12192000 w 12192000"/>
              <a:gd name="connsiteY3" fmla="*/ 4536016 h 5257800"/>
              <a:gd name="connsiteX4" fmla="*/ 11470216 w 12192000"/>
              <a:gd name="connsiteY4" fmla="*/ 5257800 h 5257800"/>
              <a:gd name="connsiteX5" fmla="*/ 721784 w 12192000"/>
              <a:gd name="connsiteY5" fmla="*/ 5257800 h 5257800"/>
              <a:gd name="connsiteX6" fmla="*/ 0 w 12192000"/>
              <a:gd name="connsiteY6" fmla="*/ 4536016 h 5257800"/>
              <a:gd name="connsiteX7" fmla="*/ 0 w 12192000"/>
              <a:gd name="connsiteY7" fmla="*/ 61384 h 5257800"/>
            </a:gdLst>
            <a:ahLst/>
            <a:cxnLst/>
            <a:rect l="l" t="t" r="r" b="b"/>
            <a:pathLst>
              <a:path w="12192000" h="5257800">
                <a:moveTo>
                  <a:pt x="6188" y="0"/>
                </a:moveTo>
                <a:lnTo>
                  <a:pt x="12185812" y="0"/>
                </a:lnTo>
                <a:lnTo>
                  <a:pt x="12192000" y="61384"/>
                </a:lnTo>
                <a:lnTo>
                  <a:pt x="12192000" y="4536016"/>
                </a:lnTo>
                <a:cubicBezTo>
                  <a:pt x="12192000" y="4934646"/>
                  <a:pt x="11868846" y="5257800"/>
                  <a:pt x="11470216" y="5257800"/>
                </a:cubicBezTo>
                <a:lnTo>
                  <a:pt x="721784" y="5257800"/>
                </a:lnTo>
                <a:cubicBezTo>
                  <a:pt x="323154" y="5257800"/>
                  <a:pt x="0" y="4934646"/>
                  <a:pt x="0" y="4536016"/>
                </a:cubicBezTo>
                <a:lnTo>
                  <a:pt x="0" y="61384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09047" y="1275288"/>
            <a:ext cx="4858812" cy="48588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21849" y="6007100"/>
            <a:ext cx="254000" cy="254000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68466" y="60071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>
                <a:lumMod val="10000"/>
                <a:lumOff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15083" y="6007100"/>
            <a:ext cx="254000" cy="254000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61700" y="60071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>
                <a:lumMod val="10000"/>
                <a:lumOff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5748115"/>
            <a:ext cx="4809023" cy="493814"/>
          </a:xfrm>
          <a:custGeom>
            <a:avLst/>
            <a:gdLst>
              <a:gd name="connsiteX0" fmla="*/ 184188 w 2532629"/>
              <a:gd name="connsiteY0" fmla="*/ 85778 h 493814"/>
              <a:gd name="connsiteX1" fmla="*/ 137410 w 2532629"/>
              <a:gd name="connsiteY1" fmla="*/ 132556 h 493814"/>
              <a:gd name="connsiteX2" fmla="*/ 184188 w 2532629"/>
              <a:gd name="connsiteY2" fmla="*/ 179334 h 493814"/>
              <a:gd name="connsiteX3" fmla="*/ 230966 w 2532629"/>
              <a:gd name="connsiteY3" fmla="*/ 132556 h 493814"/>
              <a:gd name="connsiteX4" fmla="*/ 184188 w 2532629"/>
              <a:gd name="connsiteY4" fmla="*/ 85778 h 493814"/>
              <a:gd name="connsiteX5" fmla="*/ 246907 w 2532629"/>
              <a:gd name="connsiteY5" fmla="*/ 0 h 493814"/>
              <a:gd name="connsiteX6" fmla="*/ 2285722 w 2532629"/>
              <a:gd name="connsiteY6" fmla="*/ 0 h 493814"/>
              <a:gd name="connsiteX7" fmla="*/ 2532629 w 2532629"/>
              <a:gd name="connsiteY7" fmla="*/ 246907 h 493814"/>
              <a:gd name="connsiteX8" fmla="*/ 2285722 w 2532629"/>
              <a:gd name="connsiteY8" fmla="*/ 493814 h 493814"/>
              <a:gd name="connsiteX9" fmla="*/ 246907 w 2532629"/>
              <a:gd name="connsiteY9" fmla="*/ 493814 h 493814"/>
              <a:gd name="connsiteX10" fmla="*/ 0 w 2532629"/>
              <a:gd name="connsiteY10" fmla="*/ 246907 h 493814"/>
              <a:gd name="connsiteX11" fmla="*/ 246907 w 2532629"/>
              <a:gd name="connsiteY11" fmla="*/ 0 h 493814"/>
            </a:gdLst>
            <a:ahLst/>
            <a:cxnLst/>
            <a:rect l="l" t="t" r="r" b="b"/>
            <a:pathLst>
              <a:path w="2532629" h="493814">
                <a:moveTo>
                  <a:pt x="184188" y="85778"/>
                </a:moveTo>
                <a:cubicBezTo>
                  <a:pt x="158353" y="85778"/>
                  <a:pt x="137410" y="106721"/>
                  <a:pt x="137410" y="132556"/>
                </a:cubicBezTo>
                <a:cubicBezTo>
                  <a:pt x="137410" y="158391"/>
                  <a:pt x="158353" y="179334"/>
                  <a:pt x="184188" y="179334"/>
                </a:cubicBezTo>
                <a:cubicBezTo>
                  <a:pt x="210023" y="179334"/>
                  <a:pt x="230966" y="158391"/>
                  <a:pt x="230966" y="132556"/>
                </a:cubicBezTo>
                <a:cubicBezTo>
                  <a:pt x="230966" y="106721"/>
                  <a:pt x="210023" y="85778"/>
                  <a:pt x="184188" y="85778"/>
                </a:cubicBezTo>
                <a:close/>
                <a:moveTo>
                  <a:pt x="246907" y="0"/>
                </a:moveTo>
                <a:lnTo>
                  <a:pt x="2285722" y="0"/>
                </a:lnTo>
                <a:cubicBezTo>
                  <a:pt x="2422085" y="0"/>
                  <a:pt x="2532629" y="110544"/>
                  <a:pt x="2532629" y="246907"/>
                </a:cubicBezTo>
                <a:cubicBezTo>
                  <a:pt x="2532629" y="383270"/>
                  <a:pt x="2422085" y="493814"/>
                  <a:pt x="2285722" y="493814"/>
                </a:cubicBezTo>
                <a:lnTo>
                  <a:pt x="246907" y="493814"/>
                </a:lnTo>
                <a:cubicBezTo>
                  <a:pt x="110544" y="493814"/>
                  <a:pt x="0" y="383270"/>
                  <a:pt x="0" y="246907"/>
                </a:cubicBezTo>
                <a:cubicBezTo>
                  <a:pt x="0" y="110544"/>
                  <a:pt x="110544" y="0"/>
                  <a:pt x="24690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6926" tIns="48463" rIns="96926" bIns="48463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7810" y="5788822"/>
            <a:ext cx="4809023" cy="412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zh-CN" altLang="en-US" sz="205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小组成员：张嘉轩，潘蕾蔓，丁兆祥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20048495">
            <a:off x="683510" y="5672664"/>
            <a:ext cx="228600" cy="228600"/>
          </a:xfrm>
          <a:prstGeom prst="blockArc">
            <a:avLst>
              <a:gd name="adj1" fmla="val 3881763"/>
              <a:gd name="adj2" fmla="val 54244"/>
              <a:gd name="adj3" fmla="val 19154"/>
            </a:avLst>
          </a:prstGeom>
          <a:solidFill>
            <a:schemeClr val="accent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5568" y="226670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779145"/>
            <a:ext cx="7205980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0">
                      <a:srgbClr val="006400">
                        <a:alpha val="100000"/>
                      </a:srgbClr>
                    </a:gs>
                    <a:gs pos="100000">
                      <a:srgbClr val="D6FFD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BUDGIEBOOK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639321" y="4767986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9360" y="4744901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1" y="2094439"/>
            <a:ext cx="5853360" cy="24023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3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财务管理工具的</a:t>
            </a:r>
            <a:endParaRPr kumimoji="1" lang="en-US" altLang="zh-CN" sz="4300" dirty="0">
              <a:ln w="12700">
                <a:noFill/>
              </a:ln>
              <a:solidFill>
                <a:srgbClr val="006400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  <a:p>
            <a:pPr algn="l"/>
            <a:r>
              <a:rPr kumimoji="1" lang="en-US" altLang="zh-CN" sz="43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UI设计与优化</a:t>
            </a:r>
            <a:endParaRPr kumimoji="1"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78" y="1724378"/>
            <a:ext cx="3685822" cy="3685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631" t="30954" r="1744" b="23401"/>
          <a:stretch>
            <a:fillRect/>
          </a:stretch>
        </p:blipFill>
        <p:spPr>
          <a:xfrm>
            <a:off x="660400" y="3248762"/>
            <a:ext cx="10858500" cy="2885338"/>
          </a:xfrm>
          <a:custGeom>
            <a:avLst/>
            <a:gdLst/>
            <a:ahLst/>
            <a:cxnLst/>
            <a:rect l="l" t="t" r="r" b="b"/>
            <a:pathLst>
              <a:path w="10858500" h="2885338">
                <a:moveTo>
                  <a:pt x="0" y="0"/>
                </a:moveTo>
                <a:lnTo>
                  <a:pt x="10858500" y="0"/>
                </a:lnTo>
                <a:lnTo>
                  <a:pt x="10858500" y="2885338"/>
                </a:lnTo>
                <a:lnTo>
                  <a:pt x="0" y="28853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1075135" y="1628762"/>
            <a:ext cx="3846722" cy="2880000"/>
          </a:xfrm>
          <a:prstGeom prst="roundRect">
            <a:avLst>
              <a:gd name="adj" fmla="val 4077"/>
            </a:avLst>
          </a:prstGeom>
          <a:solidFill>
            <a:schemeClr val="bg1"/>
          </a:solidFill>
          <a:ln cap="sq">
            <a:noFill/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741465" y="4151974"/>
            <a:ext cx="514063" cy="131413"/>
            <a:chOff x="2741465" y="4151974"/>
            <a:chExt cx="514063" cy="131413"/>
          </a:xfrm>
        </p:grpSpPr>
        <p:sp>
          <p:nvSpPr>
            <p:cNvPr id="6" name="标题 1"/>
            <p:cNvSpPr txBox="1"/>
            <p:nvPr/>
          </p:nvSpPr>
          <p:spPr>
            <a:xfrm>
              <a:off x="2741465" y="4151974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935070" y="415197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3128674" y="4151975"/>
              <a:ext cx="126854" cy="131412"/>
            </a:xfrm>
            <a:custGeom>
              <a:avLst/>
              <a:gdLst>
                <a:gd name="T0" fmla="*/ 7371 w 17675"/>
                <a:gd name="T1" fmla="*/ 1125 h 18310"/>
                <a:gd name="T2" fmla="*/ 5959 w 17675"/>
                <a:gd name="T3" fmla="*/ 593 h 18310"/>
                <a:gd name="T4" fmla="*/ 4735 w 17675"/>
                <a:gd name="T5" fmla="*/ 240 h 18310"/>
                <a:gd name="T6" fmla="*/ 3627 w 17675"/>
                <a:gd name="T7" fmla="*/ 54 h 18310"/>
                <a:gd name="T8" fmla="*/ 2806 w 17675"/>
                <a:gd name="T9" fmla="*/ 7 h 18310"/>
                <a:gd name="T10" fmla="*/ 2454 w 17675"/>
                <a:gd name="T11" fmla="*/ 85 h 18310"/>
                <a:gd name="T12" fmla="*/ 2132 w 17675"/>
                <a:gd name="T13" fmla="*/ 262 h 18310"/>
                <a:gd name="T14" fmla="*/ 1838 w 17675"/>
                <a:gd name="T15" fmla="*/ 533 h 18310"/>
                <a:gd name="T16" fmla="*/ 1454 w 17675"/>
                <a:gd name="T17" fmla="*/ 1111 h 18310"/>
                <a:gd name="T18" fmla="*/ 1261 w 17675"/>
                <a:gd name="T19" fmla="*/ 1545 h 18310"/>
                <a:gd name="T20" fmla="*/ 1008 w 17675"/>
                <a:gd name="T21" fmla="*/ 2315 h 18310"/>
                <a:gd name="T22" fmla="*/ 836 w 17675"/>
                <a:gd name="T23" fmla="*/ 2906 h 18310"/>
                <a:gd name="T24" fmla="*/ 683 w 17675"/>
                <a:gd name="T25" fmla="*/ 3519 h 18310"/>
                <a:gd name="T26" fmla="*/ 506 w 17675"/>
                <a:gd name="T27" fmla="*/ 4330 h 18310"/>
                <a:gd name="T28" fmla="*/ 356 w 17675"/>
                <a:gd name="T29" fmla="*/ 5177 h 18310"/>
                <a:gd name="T30" fmla="*/ 199 w 17675"/>
                <a:gd name="T31" fmla="*/ 6352 h 18310"/>
                <a:gd name="T32" fmla="*/ 65 w 17675"/>
                <a:gd name="T33" fmla="*/ 7805 h 18310"/>
                <a:gd name="T34" fmla="*/ 1 w 17675"/>
                <a:gd name="T35" fmla="*/ 9354 h 18310"/>
                <a:gd name="T36" fmla="*/ 54 w 17675"/>
                <a:gd name="T37" fmla="*/ 10490 h 18310"/>
                <a:gd name="T38" fmla="*/ 149 w 17675"/>
                <a:gd name="T39" fmla="*/ 11811 h 18310"/>
                <a:gd name="T40" fmla="*/ 298 w 17675"/>
                <a:gd name="T41" fmla="*/ 13066 h 18310"/>
                <a:gd name="T42" fmla="*/ 650 w 17675"/>
                <a:gd name="T43" fmla="*/ 14979 h 18310"/>
                <a:gd name="T44" fmla="*/ 991 w 17675"/>
                <a:gd name="T45" fmla="*/ 16266 h 18310"/>
                <a:gd name="T46" fmla="*/ 1332 w 17675"/>
                <a:gd name="T47" fmla="*/ 17156 h 18310"/>
                <a:gd name="T48" fmla="*/ 1598 w 17675"/>
                <a:gd name="T49" fmla="*/ 17614 h 18310"/>
                <a:gd name="T50" fmla="*/ 1917 w 17675"/>
                <a:gd name="T51" fmla="*/ 17970 h 18310"/>
                <a:gd name="T52" fmla="*/ 2349 w 17675"/>
                <a:gd name="T53" fmla="*/ 18232 h 18310"/>
                <a:gd name="T54" fmla="*/ 2745 w 17675"/>
                <a:gd name="T55" fmla="*/ 18309 h 18310"/>
                <a:gd name="T56" fmla="*/ 3384 w 17675"/>
                <a:gd name="T57" fmla="*/ 18287 h 18310"/>
                <a:gd name="T58" fmla="*/ 4157 w 17675"/>
                <a:gd name="T59" fmla="*/ 18192 h 18310"/>
                <a:gd name="T60" fmla="*/ 5006 w 17675"/>
                <a:gd name="T61" fmla="*/ 18009 h 18310"/>
                <a:gd name="T62" fmla="*/ 6483 w 17675"/>
                <a:gd name="T63" fmla="*/ 17544 h 18310"/>
                <a:gd name="T64" fmla="*/ 7200 w 17675"/>
                <a:gd name="T65" fmla="*/ 17277 h 18310"/>
                <a:gd name="T66" fmla="*/ 8295 w 17675"/>
                <a:gd name="T67" fmla="*/ 16841 h 18310"/>
                <a:gd name="T68" fmla="*/ 8872 w 17675"/>
                <a:gd name="T69" fmla="*/ 16605 h 18310"/>
                <a:gd name="T70" fmla="*/ 9346 w 17675"/>
                <a:gd name="T71" fmla="*/ 16391 h 18310"/>
                <a:gd name="T72" fmla="*/ 10057 w 17675"/>
                <a:gd name="T73" fmla="*/ 16048 h 18310"/>
                <a:gd name="T74" fmla="*/ 10903 w 17675"/>
                <a:gd name="T75" fmla="*/ 15584 h 18310"/>
                <a:gd name="T76" fmla="*/ 11867 w 17675"/>
                <a:gd name="T77" fmla="*/ 14997 h 18310"/>
                <a:gd name="T78" fmla="*/ 12590 w 17675"/>
                <a:gd name="T79" fmla="*/ 14528 h 18310"/>
                <a:gd name="T80" fmla="*/ 13212 w 17675"/>
                <a:gd name="T81" fmla="*/ 14088 h 18310"/>
                <a:gd name="T82" fmla="*/ 14481 w 17675"/>
                <a:gd name="T83" fmla="*/ 13112 h 18310"/>
                <a:gd name="T84" fmla="*/ 14802 w 17675"/>
                <a:gd name="T85" fmla="*/ 12854 h 18310"/>
                <a:gd name="T86" fmla="*/ 15451 w 17675"/>
                <a:gd name="T87" fmla="*/ 12291 h 18310"/>
                <a:gd name="T88" fmla="*/ 15927 w 17675"/>
                <a:gd name="T89" fmla="*/ 11853 h 18310"/>
                <a:gd name="T90" fmla="*/ 16443 w 17675"/>
                <a:gd name="T91" fmla="*/ 11335 h 18310"/>
                <a:gd name="T92" fmla="*/ 16856 w 17675"/>
                <a:gd name="T93" fmla="*/ 10896 h 18310"/>
                <a:gd name="T94" fmla="*/ 17295 w 17675"/>
                <a:gd name="T95" fmla="*/ 10296 h 18310"/>
                <a:gd name="T96" fmla="*/ 17543 w 17675"/>
                <a:gd name="T97" fmla="*/ 9805 h 18310"/>
                <a:gd name="T98" fmla="*/ 17675 w 17675"/>
                <a:gd name="T99" fmla="*/ 9283 h 18310"/>
                <a:gd name="T100" fmla="*/ 17609 w 17675"/>
                <a:gd name="T101" fmla="*/ 8895 h 18310"/>
                <a:gd name="T102" fmla="*/ 17328 w 17675"/>
                <a:gd name="T103" fmla="*/ 8254 h 18310"/>
                <a:gd name="T104" fmla="*/ 16958 w 17675"/>
                <a:gd name="T105" fmla="*/ 7727 h 18310"/>
                <a:gd name="T106" fmla="*/ 16207 w 17675"/>
                <a:gd name="T107" fmla="*/ 6899 h 18310"/>
                <a:gd name="T108" fmla="*/ 14144 w 17675"/>
                <a:gd name="T109" fmla="*/ 5052 h 18310"/>
                <a:gd name="T110" fmla="*/ 13172 w 17675"/>
                <a:gd name="T111" fmla="*/ 4299 h 18310"/>
                <a:gd name="T112" fmla="*/ 12177 w 17675"/>
                <a:gd name="T113" fmla="*/ 3589 h 18310"/>
                <a:gd name="T114" fmla="*/ 11125 w 17675"/>
                <a:gd name="T115" fmla="*/ 2920 h 18310"/>
                <a:gd name="T116" fmla="*/ 10015 w 17675"/>
                <a:gd name="T117" fmla="*/ 2305 h 18310"/>
                <a:gd name="T118" fmla="*/ 9091 w 17675"/>
                <a:gd name="T119" fmla="*/ 1855 h 18310"/>
                <a:gd name="T120" fmla="*/ 8300 w 17675"/>
                <a:gd name="T121" fmla="*/ 1511 h 18310"/>
              </a:gdLst>
              <a:ahLst/>
              <a:cxnLst/>
              <a:rect l="0" t="0" r="r" b="b"/>
              <a:pathLst>
                <a:path w="17675" h="18310">
                  <a:moveTo>
                    <a:pt x="8078" y="1426"/>
                  </a:moveTo>
                  <a:lnTo>
                    <a:pt x="8047" y="1409"/>
                  </a:lnTo>
                  <a:lnTo>
                    <a:pt x="8014" y="1392"/>
                  </a:lnTo>
                  <a:lnTo>
                    <a:pt x="7978" y="1376"/>
                  </a:lnTo>
                  <a:lnTo>
                    <a:pt x="7940" y="1360"/>
                  </a:lnTo>
                  <a:lnTo>
                    <a:pt x="7901" y="1345"/>
                  </a:lnTo>
                  <a:lnTo>
                    <a:pt x="7862" y="1330"/>
                  </a:lnTo>
                  <a:lnTo>
                    <a:pt x="7825" y="1315"/>
                  </a:lnTo>
                  <a:lnTo>
                    <a:pt x="7791" y="1301"/>
                  </a:lnTo>
                  <a:lnTo>
                    <a:pt x="7583" y="1213"/>
                  </a:lnTo>
                  <a:lnTo>
                    <a:pt x="7371" y="1125"/>
                  </a:lnTo>
                  <a:lnTo>
                    <a:pt x="7158" y="1038"/>
                  </a:lnTo>
                  <a:lnTo>
                    <a:pt x="6943" y="953"/>
                  </a:lnTo>
                  <a:lnTo>
                    <a:pt x="6836" y="911"/>
                  </a:lnTo>
                  <a:lnTo>
                    <a:pt x="6727" y="869"/>
                  </a:lnTo>
                  <a:lnTo>
                    <a:pt x="6618" y="827"/>
                  </a:lnTo>
                  <a:lnTo>
                    <a:pt x="6508" y="787"/>
                  </a:lnTo>
                  <a:lnTo>
                    <a:pt x="6400" y="747"/>
                  </a:lnTo>
                  <a:lnTo>
                    <a:pt x="6290" y="707"/>
                  </a:lnTo>
                  <a:lnTo>
                    <a:pt x="6180" y="668"/>
                  </a:lnTo>
                  <a:lnTo>
                    <a:pt x="6070" y="631"/>
                  </a:lnTo>
                  <a:lnTo>
                    <a:pt x="5959" y="593"/>
                  </a:lnTo>
                  <a:lnTo>
                    <a:pt x="5848" y="556"/>
                  </a:lnTo>
                  <a:lnTo>
                    <a:pt x="5737" y="521"/>
                  </a:lnTo>
                  <a:lnTo>
                    <a:pt x="5626" y="485"/>
                  </a:lnTo>
                  <a:lnTo>
                    <a:pt x="5515" y="451"/>
                  </a:lnTo>
                  <a:lnTo>
                    <a:pt x="5404" y="418"/>
                  </a:lnTo>
                  <a:lnTo>
                    <a:pt x="5292" y="386"/>
                  </a:lnTo>
                  <a:lnTo>
                    <a:pt x="5181" y="355"/>
                  </a:lnTo>
                  <a:lnTo>
                    <a:pt x="5069" y="324"/>
                  </a:lnTo>
                  <a:lnTo>
                    <a:pt x="4958" y="295"/>
                  </a:lnTo>
                  <a:lnTo>
                    <a:pt x="4846" y="267"/>
                  </a:lnTo>
                  <a:lnTo>
                    <a:pt x="4735" y="240"/>
                  </a:lnTo>
                  <a:lnTo>
                    <a:pt x="4623" y="215"/>
                  </a:lnTo>
                  <a:lnTo>
                    <a:pt x="4511" y="191"/>
                  </a:lnTo>
                  <a:lnTo>
                    <a:pt x="4400" y="168"/>
                  </a:lnTo>
                  <a:lnTo>
                    <a:pt x="4287" y="146"/>
                  </a:lnTo>
                  <a:lnTo>
                    <a:pt x="4234" y="136"/>
                  </a:lnTo>
                  <a:lnTo>
                    <a:pt x="4162" y="125"/>
                  </a:lnTo>
                  <a:lnTo>
                    <a:pt x="4075" y="112"/>
                  </a:lnTo>
                  <a:lnTo>
                    <a:pt x="3975" y="98"/>
                  </a:lnTo>
                  <a:lnTo>
                    <a:pt x="3865" y="84"/>
                  </a:lnTo>
                  <a:lnTo>
                    <a:pt x="3749" y="69"/>
                  </a:lnTo>
                  <a:lnTo>
                    <a:pt x="3627" y="54"/>
                  </a:lnTo>
                  <a:lnTo>
                    <a:pt x="3504" y="40"/>
                  </a:lnTo>
                  <a:lnTo>
                    <a:pt x="3381" y="27"/>
                  </a:lnTo>
                  <a:lnTo>
                    <a:pt x="3262" y="17"/>
                  </a:lnTo>
                  <a:lnTo>
                    <a:pt x="3148" y="8"/>
                  </a:lnTo>
                  <a:lnTo>
                    <a:pt x="3043" y="2"/>
                  </a:lnTo>
                  <a:lnTo>
                    <a:pt x="2994" y="1"/>
                  </a:lnTo>
                  <a:lnTo>
                    <a:pt x="2949" y="0"/>
                  </a:lnTo>
                  <a:lnTo>
                    <a:pt x="2908" y="0"/>
                  </a:lnTo>
                  <a:lnTo>
                    <a:pt x="2869" y="1"/>
                  </a:lnTo>
                  <a:lnTo>
                    <a:pt x="2834" y="3"/>
                  </a:lnTo>
                  <a:lnTo>
                    <a:pt x="2806" y="7"/>
                  </a:lnTo>
                  <a:lnTo>
                    <a:pt x="2780" y="11"/>
                  </a:lnTo>
                  <a:lnTo>
                    <a:pt x="2761" y="17"/>
                  </a:lnTo>
                  <a:lnTo>
                    <a:pt x="2724" y="19"/>
                  </a:lnTo>
                  <a:lnTo>
                    <a:pt x="2689" y="24"/>
                  </a:lnTo>
                  <a:lnTo>
                    <a:pt x="2655" y="29"/>
                  </a:lnTo>
                  <a:lnTo>
                    <a:pt x="2620" y="35"/>
                  </a:lnTo>
                  <a:lnTo>
                    <a:pt x="2586" y="43"/>
                  </a:lnTo>
                  <a:lnTo>
                    <a:pt x="2552" y="53"/>
                  </a:lnTo>
                  <a:lnTo>
                    <a:pt x="2518" y="63"/>
                  </a:lnTo>
                  <a:lnTo>
                    <a:pt x="2486" y="73"/>
                  </a:lnTo>
                  <a:lnTo>
                    <a:pt x="2454" y="85"/>
                  </a:lnTo>
                  <a:lnTo>
                    <a:pt x="2423" y="97"/>
                  </a:lnTo>
                  <a:lnTo>
                    <a:pt x="2393" y="111"/>
                  </a:lnTo>
                  <a:lnTo>
                    <a:pt x="2363" y="125"/>
                  </a:lnTo>
                  <a:lnTo>
                    <a:pt x="2333" y="138"/>
                  </a:lnTo>
                  <a:lnTo>
                    <a:pt x="2306" y="153"/>
                  </a:lnTo>
                  <a:lnTo>
                    <a:pt x="2278" y="169"/>
                  </a:lnTo>
                  <a:lnTo>
                    <a:pt x="2252" y="184"/>
                  </a:lnTo>
                  <a:lnTo>
                    <a:pt x="2218" y="205"/>
                  </a:lnTo>
                  <a:lnTo>
                    <a:pt x="2187" y="224"/>
                  </a:lnTo>
                  <a:lnTo>
                    <a:pt x="2158" y="244"/>
                  </a:lnTo>
                  <a:lnTo>
                    <a:pt x="2132" y="262"/>
                  </a:lnTo>
                  <a:lnTo>
                    <a:pt x="2108" y="280"/>
                  </a:lnTo>
                  <a:lnTo>
                    <a:pt x="2086" y="298"/>
                  </a:lnTo>
                  <a:lnTo>
                    <a:pt x="2065" y="315"/>
                  </a:lnTo>
                  <a:lnTo>
                    <a:pt x="2046" y="332"/>
                  </a:lnTo>
                  <a:lnTo>
                    <a:pt x="2007" y="367"/>
                  </a:lnTo>
                  <a:lnTo>
                    <a:pt x="1968" y="405"/>
                  </a:lnTo>
                  <a:lnTo>
                    <a:pt x="1927" y="446"/>
                  </a:lnTo>
                  <a:lnTo>
                    <a:pt x="1878" y="491"/>
                  </a:lnTo>
                  <a:lnTo>
                    <a:pt x="1866" y="504"/>
                  </a:lnTo>
                  <a:lnTo>
                    <a:pt x="1853" y="517"/>
                  </a:lnTo>
                  <a:lnTo>
                    <a:pt x="1838" y="533"/>
                  </a:lnTo>
                  <a:lnTo>
                    <a:pt x="1823" y="550"/>
                  </a:lnTo>
                  <a:lnTo>
                    <a:pt x="1790" y="592"/>
                  </a:lnTo>
                  <a:lnTo>
                    <a:pt x="1754" y="637"/>
                  </a:lnTo>
                  <a:lnTo>
                    <a:pt x="1717" y="689"/>
                  </a:lnTo>
                  <a:lnTo>
                    <a:pt x="1679" y="744"/>
                  </a:lnTo>
                  <a:lnTo>
                    <a:pt x="1639" y="802"/>
                  </a:lnTo>
                  <a:lnTo>
                    <a:pt x="1600" y="863"/>
                  </a:lnTo>
                  <a:lnTo>
                    <a:pt x="1561" y="926"/>
                  </a:lnTo>
                  <a:lnTo>
                    <a:pt x="1524" y="988"/>
                  </a:lnTo>
                  <a:lnTo>
                    <a:pt x="1488" y="1051"/>
                  </a:lnTo>
                  <a:lnTo>
                    <a:pt x="1454" y="1111"/>
                  </a:lnTo>
                  <a:lnTo>
                    <a:pt x="1425" y="1170"/>
                  </a:lnTo>
                  <a:lnTo>
                    <a:pt x="1398" y="1226"/>
                  </a:lnTo>
                  <a:lnTo>
                    <a:pt x="1387" y="1252"/>
                  </a:lnTo>
                  <a:lnTo>
                    <a:pt x="1377" y="1277"/>
                  </a:lnTo>
                  <a:lnTo>
                    <a:pt x="1367" y="1301"/>
                  </a:lnTo>
                  <a:lnTo>
                    <a:pt x="1359" y="1323"/>
                  </a:lnTo>
                  <a:lnTo>
                    <a:pt x="1340" y="1362"/>
                  </a:lnTo>
                  <a:lnTo>
                    <a:pt x="1320" y="1404"/>
                  </a:lnTo>
                  <a:lnTo>
                    <a:pt x="1300" y="1449"/>
                  </a:lnTo>
                  <a:lnTo>
                    <a:pt x="1280" y="1496"/>
                  </a:lnTo>
                  <a:lnTo>
                    <a:pt x="1261" y="1545"/>
                  </a:lnTo>
                  <a:lnTo>
                    <a:pt x="1241" y="1596"/>
                  </a:lnTo>
                  <a:lnTo>
                    <a:pt x="1222" y="1648"/>
                  </a:lnTo>
                  <a:lnTo>
                    <a:pt x="1204" y="1702"/>
                  </a:lnTo>
                  <a:lnTo>
                    <a:pt x="1167" y="1808"/>
                  </a:lnTo>
                  <a:lnTo>
                    <a:pt x="1133" y="1915"/>
                  </a:lnTo>
                  <a:lnTo>
                    <a:pt x="1101" y="2016"/>
                  </a:lnTo>
                  <a:lnTo>
                    <a:pt x="1071" y="2110"/>
                  </a:lnTo>
                  <a:lnTo>
                    <a:pt x="1055" y="2162"/>
                  </a:lnTo>
                  <a:lnTo>
                    <a:pt x="1039" y="2213"/>
                  </a:lnTo>
                  <a:lnTo>
                    <a:pt x="1023" y="2264"/>
                  </a:lnTo>
                  <a:lnTo>
                    <a:pt x="1008" y="2315"/>
                  </a:lnTo>
                  <a:lnTo>
                    <a:pt x="992" y="2367"/>
                  </a:lnTo>
                  <a:lnTo>
                    <a:pt x="976" y="2418"/>
                  </a:lnTo>
                  <a:lnTo>
                    <a:pt x="960" y="2471"/>
                  </a:lnTo>
                  <a:lnTo>
                    <a:pt x="944" y="2523"/>
                  </a:lnTo>
                  <a:lnTo>
                    <a:pt x="929" y="2573"/>
                  </a:lnTo>
                  <a:lnTo>
                    <a:pt x="913" y="2626"/>
                  </a:lnTo>
                  <a:lnTo>
                    <a:pt x="896" y="2682"/>
                  </a:lnTo>
                  <a:lnTo>
                    <a:pt x="880" y="2740"/>
                  </a:lnTo>
                  <a:lnTo>
                    <a:pt x="864" y="2797"/>
                  </a:lnTo>
                  <a:lnTo>
                    <a:pt x="849" y="2852"/>
                  </a:lnTo>
                  <a:lnTo>
                    <a:pt x="836" y="2906"/>
                  </a:lnTo>
                  <a:lnTo>
                    <a:pt x="827" y="2955"/>
                  </a:lnTo>
                  <a:lnTo>
                    <a:pt x="818" y="2977"/>
                  </a:lnTo>
                  <a:lnTo>
                    <a:pt x="809" y="3003"/>
                  </a:lnTo>
                  <a:lnTo>
                    <a:pt x="800" y="3033"/>
                  </a:lnTo>
                  <a:lnTo>
                    <a:pt x="790" y="3067"/>
                  </a:lnTo>
                  <a:lnTo>
                    <a:pt x="770" y="3142"/>
                  </a:lnTo>
                  <a:lnTo>
                    <a:pt x="749" y="3225"/>
                  </a:lnTo>
                  <a:lnTo>
                    <a:pt x="730" y="3310"/>
                  </a:lnTo>
                  <a:lnTo>
                    <a:pt x="712" y="3390"/>
                  </a:lnTo>
                  <a:lnTo>
                    <a:pt x="696" y="3461"/>
                  </a:lnTo>
                  <a:lnTo>
                    <a:pt x="683" y="3519"/>
                  </a:lnTo>
                  <a:lnTo>
                    <a:pt x="666" y="3593"/>
                  </a:lnTo>
                  <a:lnTo>
                    <a:pt x="649" y="3667"/>
                  </a:lnTo>
                  <a:lnTo>
                    <a:pt x="633" y="3740"/>
                  </a:lnTo>
                  <a:lnTo>
                    <a:pt x="617" y="3813"/>
                  </a:lnTo>
                  <a:lnTo>
                    <a:pt x="601" y="3886"/>
                  </a:lnTo>
                  <a:lnTo>
                    <a:pt x="585" y="3960"/>
                  </a:lnTo>
                  <a:lnTo>
                    <a:pt x="569" y="4033"/>
                  </a:lnTo>
                  <a:lnTo>
                    <a:pt x="553" y="4108"/>
                  </a:lnTo>
                  <a:lnTo>
                    <a:pt x="537" y="4182"/>
                  </a:lnTo>
                  <a:lnTo>
                    <a:pt x="522" y="4256"/>
                  </a:lnTo>
                  <a:lnTo>
                    <a:pt x="506" y="4330"/>
                  </a:lnTo>
                  <a:lnTo>
                    <a:pt x="491" y="4406"/>
                  </a:lnTo>
                  <a:lnTo>
                    <a:pt x="476" y="4483"/>
                  </a:lnTo>
                  <a:lnTo>
                    <a:pt x="461" y="4559"/>
                  </a:lnTo>
                  <a:lnTo>
                    <a:pt x="447" y="4636"/>
                  </a:lnTo>
                  <a:lnTo>
                    <a:pt x="433" y="4714"/>
                  </a:lnTo>
                  <a:lnTo>
                    <a:pt x="419" y="4791"/>
                  </a:lnTo>
                  <a:lnTo>
                    <a:pt x="405" y="4868"/>
                  </a:lnTo>
                  <a:lnTo>
                    <a:pt x="392" y="4946"/>
                  </a:lnTo>
                  <a:lnTo>
                    <a:pt x="380" y="5024"/>
                  </a:lnTo>
                  <a:lnTo>
                    <a:pt x="367" y="5100"/>
                  </a:lnTo>
                  <a:lnTo>
                    <a:pt x="356" y="5177"/>
                  </a:lnTo>
                  <a:lnTo>
                    <a:pt x="346" y="5253"/>
                  </a:lnTo>
                  <a:lnTo>
                    <a:pt x="335" y="5328"/>
                  </a:lnTo>
                  <a:lnTo>
                    <a:pt x="320" y="5442"/>
                  </a:lnTo>
                  <a:lnTo>
                    <a:pt x="304" y="5555"/>
                  </a:lnTo>
                  <a:lnTo>
                    <a:pt x="289" y="5668"/>
                  </a:lnTo>
                  <a:lnTo>
                    <a:pt x="275" y="5781"/>
                  </a:lnTo>
                  <a:lnTo>
                    <a:pt x="259" y="5896"/>
                  </a:lnTo>
                  <a:lnTo>
                    <a:pt x="244" y="6009"/>
                  </a:lnTo>
                  <a:lnTo>
                    <a:pt x="229" y="6124"/>
                  </a:lnTo>
                  <a:lnTo>
                    <a:pt x="214" y="6238"/>
                  </a:lnTo>
                  <a:lnTo>
                    <a:pt x="199" y="6352"/>
                  </a:lnTo>
                  <a:lnTo>
                    <a:pt x="185" y="6467"/>
                  </a:lnTo>
                  <a:lnTo>
                    <a:pt x="173" y="6581"/>
                  </a:lnTo>
                  <a:lnTo>
                    <a:pt x="160" y="6697"/>
                  </a:lnTo>
                  <a:lnTo>
                    <a:pt x="148" y="6811"/>
                  </a:lnTo>
                  <a:lnTo>
                    <a:pt x="137" y="6927"/>
                  </a:lnTo>
                  <a:lnTo>
                    <a:pt x="127" y="7042"/>
                  </a:lnTo>
                  <a:lnTo>
                    <a:pt x="119" y="7158"/>
                  </a:lnTo>
                  <a:lnTo>
                    <a:pt x="105" y="7319"/>
                  </a:lnTo>
                  <a:lnTo>
                    <a:pt x="92" y="7481"/>
                  </a:lnTo>
                  <a:lnTo>
                    <a:pt x="79" y="7643"/>
                  </a:lnTo>
                  <a:lnTo>
                    <a:pt x="65" y="7805"/>
                  </a:lnTo>
                  <a:lnTo>
                    <a:pt x="54" y="7967"/>
                  </a:lnTo>
                  <a:lnTo>
                    <a:pt x="42" y="8130"/>
                  </a:lnTo>
                  <a:lnTo>
                    <a:pt x="31" y="8293"/>
                  </a:lnTo>
                  <a:lnTo>
                    <a:pt x="22" y="8456"/>
                  </a:lnTo>
                  <a:lnTo>
                    <a:pt x="14" y="8619"/>
                  </a:lnTo>
                  <a:lnTo>
                    <a:pt x="8" y="8782"/>
                  </a:lnTo>
                  <a:lnTo>
                    <a:pt x="3" y="8946"/>
                  </a:lnTo>
                  <a:lnTo>
                    <a:pt x="0" y="9109"/>
                  </a:lnTo>
                  <a:lnTo>
                    <a:pt x="0" y="9190"/>
                  </a:lnTo>
                  <a:lnTo>
                    <a:pt x="0" y="9273"/>
                  </a:lnTo>
                  <a:lnTo>
                    <a:pt x="1" y="9354"/>
                  </a:lnTo>
                  <a:lnTo>
                    <a:pt x="2" y="9437"/>
                  </a:lnTo>
                  <a:lnTo>
                    <a:pt x="3" y="9518"/>
                  </a:lnTo>
                  <a:lnTo>
                    <a:pt x="7" y="9599"/>
                  </a:lnTo>
                  <a:lnTo>
                    <a:pt x="10" y="9681"/>
                  </a:lnTo>
                  <a:lnTo>
                    <a:pt x="14" y="9763"/>
                  </a:lnTo>
                  <a:lnTo>
                    <a:pt x="21" y="9885"/>
                  </a:lnTo>
                  <a:lnTo>
                    <a:pt x="27" y="10006"/>
                  </a:lnTo>
                  <a:lnTo>
                    <a:pt x="34" y="10128"/>
                  </a:lnTo>
                  <a:lnTo>
                    <a:pt x="41" y="10249"/>
                  </a:lnTo>
                  <a:lnTo>
                    <a:pt x="47" y="10369"/>
                  </a:lnTo>
                  <a:lnTo>
                    <a:pt x="54" y="10490"/>
                  </a:lnTo>
                  <a:lnTo>
                    <a:pt x="61" y="10611"/>
                  </a:lnTo>
                  <a:lnTo>
                    <a:pt x="68" y="10731"/>
                  </a:lnTo>
                  <a:lnTo>
                    <a:pt x="74" y="10851"/>
                  </a:lnTo>
                  <a:lnTo>
                    <a:pt x="82" y="10971"/>
                  </a:lnTo>
                  <a:lnTo>
                    <a:pt x="90" y="11091"/>
                  </a:lnTo>
                  <a:lnTo>
                    <a:pt x="98" y="11213"/>
                  </a:lnTo>
                  <a:lnTo>
                    <a:pt x="108" y="11333"/>
                  </a:lnTo>
                  <a:lnTo>
                    <a:pt x="117" y="11454"/>
                  </a:lnTo>
                  <a:lnTo>
                    <a:pt x="127" y="11575"/>
                  </a:lnTo>
                  <a:lnTo>
                    <a:pt x="138" y="11697"/>
                  </a:lnTo>
                  <a:lnTo>
                    <a:pt x="149" y="11811"/>
                  </a:lnTo>
                  <a:lnTo>
                    <a:pt x="160" y="11926"/>
                  </a:lnTo>
                  <a:lnTo>
                    <a:pt x="172" y="12040"/>
                  </a:lnTo>
                  <a:lnTo>
                    <a:pt x="184" y="12154"/>
                  </a:lnTo>
                  <a:lnTo>
                    <a:pt x="197" y="12269"/>
                  </a:lnTo>
                  <a:lnTo>
                    <a:pt x="209" y="12383"/>
                  </a:lnTo>
                  <a:lnTo>
                    <a:pt x="223" y="12498"/>
                  </a:lnTo>
                  <a:lnTo>
                    <a:pt x="237" y="12611"/>
                  </a:lnTo>
                  <a:lnTo>
                    <a:pt x="252" y="12725"/>
                  </a:lnTo>
                  <a:lnTo>
                    <a:pt x="267" y="12839"/>
                  </a:lnTo>
                  <a:lnTo>
                    <a:pt x="281" y="12953"/>
                  </a:lnTo>
                  <a:lnTo>
                    <a:pt x="298" y="13066"/>
                  </a:lnTo>
                  <a:lnTo>
                    <a:pt x="314" y="13180"/>
                  </a:lnTo>
                  <a:lnTo>
                    <a:pt x="331" y="13293"/>
                  </a:lnTo>
                  <a:lnTo>
                    <a:pt x="349" y="13406"/>
                  </a:lnTo>
                  <a:lnTo>
                    <a:pt x="366" y="13519"/>
                  </a:lnTo>
                  <a:lnTo>
                    <a:pt x="398" y="13707"/>
                  </a:lnTo>
                  <a:lnTo>
                    <a:pt x="433" y="13905"/>
                  </a:lnTo>
                  <a:lnTo>
                    <a:pt x="470" y="14110"/>
                  </a:lnTo>
                  <a:lnTo>
                    <a:pt x="511" y="14322"/>
                  </a:lnTo>
                  <a:lnTo>
                    <a:pt x="555" y="14538"/>
                  </a:lnTo>
                  <a:lnTo>
                    <a:pt x="602" y="14757"/>
                  </a:lnTo>
                  <a:lnTo>
                    <a:pt x="650" y="14979"/>
                  </a:lnTo>
                  <a:lnTo>
                    <a:pt x="701" y="15200"/>
                  </a:lnTo>
                  <a:lnTo>
                    <a:pt x="729" y="15311"/>
                  </a:lnTo>
                  <a:lnTo>
                    <a:pt x="755" y="15420"/>
                  </a:lnTo>
                  <a:lnTo>
                    <a:pt x="784" y="15530"/>
                  </a:lnTo>
                  <a:lnTo>
                    <a:pt x="811" y="15639"/>
                  </a:lnTo>
                  <a:lnTo>
                    <a:pt x="840" y="15747"/>
                  </a:lnTo>
                  <a:lnTo>
                    <a:pt x="870" y="15854"/>
                  </a:lnTo>
                  <a:lnTo>
                    <a:pt x="899" y="15959"/>
                  </a:lnTo>
                  <a:lnTo>
                    <a:pt x="929" y="16064"/>
                  </a:lnTo>
                  <a:lnTo>
                    <a:pt x="960" y="16165"/>
                  </a:lnTo>
                  <a:lnTo>
                    <a:pt x="991" y="16266"/>
                  </a:lnTo>
                  <a:lnTo>
                    <a:pt x="1022" y="16365"/>
                  </a:lnTo>
                  <a:lnTo>
                    <a:pt x="1054" y="16461"/>
                  </a:lnTo>
                  <a:lnTo>
                    <a:pt x="1086" y="16556"/>
                  </a:lnTo>
                  <a:lnTo>
                    <a:pt x="1119" y="16646"/>
                  </a:lnTo>
                  <a:lnTo>
                    <a:pt x="1152" y="16735"/>
                  </a:lnTo>
                  <a:lnTo>
                    <a:pt x="1185" y="16821"/>
                  </a:lnTo>
                  <a:lnTo>
                    <a:pt x="1225" y="16920"/>
                  </a:lnTo>
                  <a:lnTo>
                    <a:pt x="1267" y="17017"/>
                  </a:lnTo>
                  <a:lnTo>
                    <a:pt x="1288" y="17064"/>
                  </a:lnTo>
                  <a:lnTo>
                    <a:pt x="1310" y="17111"/>
                  </a:lnTo>
                  <a:lnTo>
                    <a:pt x="1332" y="17156"/>
                  </a:lnTo>
                  <a:lnTo>
                    <a:pt x="1354" y="17202"/>
                  </a:lnTo>
                  <a:lnTo>
                    <a:pt x="1377" y="17247"/>
                  </a:lnTo>
                  <a:lnTo>
                    <a:pt x="1399" y="17290"/>
                  </a:lnTo>
                  <a:lnTo>
                    <a:pt x="1423" y="17334"/>
                  </a:lnTo>
                  <a:lnTo>
                    <a:pt x="1447" y="17376"/>
                  </a:lnTo>
                  <a:lnTo>
                    <a:pt x="1471" y="17417"/>
                  </a:lnTo>
                  <a:lnTo>
                    <a:pt x="1496" y="17459"/>
                  </a:lnTo>
                  <a:lnTo>
                    <a:pt x="1521" y="17499"/>
                  </a:lnTo>
                  <a:lnTo>
                    <a:pt x="1546" y="17538"/>
                  </a:lnTo>
                  <a:lnTo>
                    <a:pt x="1572" y="17576"/>
                  </a:lnTo>
                  <a:lnTo>
                    <a:pt x="1598" y="17614"/>
                  </a:lnTo>
                  <a:lnTo>
                    <a:pt x="1625" y="17651"/>
                  </a:lnTo>
                  <a:lnTo>
                    <a:pt x="1652" y="17687"/>
                  </a:lnTo>
                  <a:lnTo>
                    <a:pt x="1680" y="17722"/>
                  </a:lnTo>
                  <a:lnTo>
                    <a:pt x="1707" y="17756"/>
                  </a:lnTo>
                  <a:lnTo>
                    <a:pt x="1736" y="17789"/>
                  </a:lnTo>
                  <a:lnTo>
                    <a:pt x="1764" y="17822"/>
                  </a:lnTo>
                  <a:lnTo>
                    <a:pt x="1794" y="17853"/>
                  </a:lnTo>
                  <a:lnTo>
                    <a:pt x="1824" y="17884"/>
                  </a:lnTo>
                  <a:lnTo>
                    <a:pt x="1854" y="17914"/>
                  </a:lnTo>
                  <a:lnTo>
                    <a:pt x="1885" y="17943"/>
                  </a:lnTo>
                  <a:lnTo>
                    <a:pt x="1917" y="17970"/>
                  </a:lnTo>
                  <a:lnTo>
                    <a:pt x="1947" y="17998"/>
                  </a:lnTo>
                  <a:lnTo>
                    <a:pt x="1980" y="18023"/>
                  </a:lnTo>
                  <a:lnTo>
                    <a:pt x="2013" y="18048"/>
                  </a:lnTo>
                  <a:lnTo>
                    <a:pt x="2052" y="18075"/>
                  </a:lnTo>
                  <a:lnTo>
                    <a:pt x="2091" y="18102"/>
                  </a:lnTo>
                  <a:lnTo>
                    <a:pt x="2132" y="18127"/>
                  </a:lnTo>
                  <a:lnTo>
                    <a:pt x="2173" y="18151"/>
                  </a:lnTo>
                  <a:lnTo>
                    <a:pt x="2215" y="18174"/>
                  </a:lnTo>
                  <a:lnTo>
                    <a:pt x="2259" y="18194"/>
                  </a:lnTo>
                  <a:lnTo>
                    <a:pt x="2303" y="18214"/>
                  </a:lnTo>
                  <a:lnTo>
                    <a:pt x="2349" y="18232"/>
                  </a:lnTo>
                  <a:lnTo>
                    <a:pt x="2397" y="18249"/>
                  </a:lnTo>
                  <a:lnTo>
                    <a:pt x="2446" y="18264"/>
                  </a:lnTo>
                  <a:lnTo>
                    <a:pt x="2497" y="18277"/>
                  </a:lnTo>
                  <a:lnTo>
                    <a:pt x="2549" y="18287"/>
                  </a:lnTo>
                  <a:lnTo>
                    <a:pt x="2576" y="18292"/>
                  </a:lnTo>
                  <a:lnTo>
                    <a:pt x="2603" y="18296"/>
                  </a:lnTo>
                  <a:lnTo>
                    <a:pt x="2631" y="18300"/>
                  </a:lnTo>
                  <a:lnTo>
                    <a:pt x="2658" y="18303"/>
                  </a:lnTo>
                  <a:lnTo>
                    <a:pt x="2687" y="18305"/>
                  </a:lnTo>
                  <a:lnTo>
                    <a:pt x="2716" y="18308"/>
                  </a:lnTo>
                  <a:lnTo>
                    <a:pt x="2745" y="18309"/>
                  </a:lnTo>
                  <a:lnTo>
                    <a:pt x="2776" y="18309"/>
                  </a:lnTo>
                  <a:lnTo>
                    <a:pt x="2835" y="18310"/>
                  </a:lnTo>
                  <a:lnTo>
                    <a:pt x="2896" y="18310"/>
                  </a:lnTo>
                  <a:lnTo>
                    <a:pt x="2957" y="18309"/>
                  </a:lnTo>
                  <a:lnTo>
                    <a:pt x="3017" y="18308"/>
                  </a:lnTo>
                  <a:lnTo>
                    <a:pt x="3079" y="18305"/>
                  </a:lnTo>
                  <a:lnTo>
                    <a:pt x="3140" y="18303"/>
                  </a:lnTo>
                  <a:lnTo>
                    <a:pt x="3200" y="18300"/>
                  </a:lnTo>
                  <a:lnTo>
                    <a:pt x="3262" y="18296"/>
                  </a:lnTo>
                  <a:lnTo>
                    <a:pt x="3323" y="18292"/>
                  </a:lnTo>
                  <a:lnTo>
                    <a:pt x="3384" y="18287"/>
                  </a:lnTo>
                  <a:lnTo>
                    <a:pt x="3444" y="18283"/>
                  </a:lnTo>
                  <a:lnTo>
                    <a:pt x="3505" y="18277"/>
                  </a:lnTo>
                  <a:lnTo>
                    <a:pt x="3565" y="18271"/>
                  </a:lnTo>
                  <a:lnTo>
                    <a:pt x="3625" y="18264"/>
                  </a:lnTo>
                  <a:lnTo>
                    <a:pt x="3686" y="18257"/>
                  </a:lnTo>
                  <a:lnTo>
                    <a:pt x="3745" y="18250"/>
                  </a:lnTo>
                  <a:lnTo>
                    <a:pt x="3829" y="18240"/>
                  </a:lnTo>
                  <a:lnTo>
                    <a:pt x="3912" y="18230"/>
                  </a:lnTo>
                  <a:lnTo>
                    <a:pt x="3995" y="18218"/>
                  </a:lnTo>
                  <a:lnTo>
                    <a:pt x="4076" y="18206"/>
                  </a:lnTo>
                  <a:lnTo>
                    <a:pt x="4157" y="18192"/>
                  </a:lnTo>
                  <a:lnTo>
                    <a:pt x="4236" y="18178"/>
                  </a:lnTo>
                  <a:lnTo>
                    <a:pt x="4316" y="18165"/>
                  </a:lnTo>
                  <a:lnTo>
                    <a:pt x="4395" y="18150"/>
                  </a:lnTo>
                  <a:lnTo>
                    <a:pt x="4473" y="18134"/>
                  </a:lnTo>
                  <a:lnTo>
                    <a:pt x="4549" y="18118"/>
                  </a:lnTo>
                  <a:lnTo>
                    <a:pt x="4627" y="18101"/>
                  </a:lnTo>
                  <a:lnTo>
                    <a:pt x="4704" y="18083"/>
                  </a:lnTo>
                  <a:lnTo>
                    <a:pt x="4779" y="18066"/>
                  </a:lnTo>
                  <a:lnTo>
                    <a:pt x="4855" y="18048"/>
                  </a:lnTo>
                  <a:lnTo>
                    <a:pt x="4931" y="18028"/>
                  </a:lnTo>
                  <a:lnTo>
                    <a:pt x="5006" y="18009"/>
                  </a:lnTo>
                  <a:lnTo>
                    <a:pt x="5156" y="17969"/>
                  </a:lnTo>
                  <a:lnTo>
                    <a:pt x="5305" y="17927"/>
                  </a:lnTo>
                  <a:lnTo>
                    <a:pt x="5455" y="17882"/>
                  </a:lnTo>
                  <a:lnTo>
                    <a:pt x="5603" y="17836"/>
                  </a:lnTo>
                  <a:lnTo>
                    <a:pt x="5753" y="17789"/>
                  </a:lnTo>
                  <a:lnTo>
                    <a:pt x="5904" y="17741"/>
                  </a:lnTo>
                  <a:lnTo>
                    <a:pt x="6056" y="17691"/>
                  </a:lnTo>
                  <a:lnTo>
                    <a:pt x="6211" y="17639"/>
                  </a:lnTo>
                  <a:lnTo>
                    <a:pt x="6273" y="17619"/>
                  </a:lnTo>
                  <a:lnTo>
                    <a:pt x="6368" y="17586"/>
                  </a:lnTo>
                  <a:lnTo>
                    <a:pt x="6483" y="17544"/>
                  </a:lnTo>
                  <a:lnTo>
                    <a:pt x="6608" y="17501"/>
                  </a:lnTo>
                  <a:lnTo>
                    <a:pt x="6729" y="17456"/>
                  </a:lnTo>
                  <a:lnTo>
                    <a:pt x="6837" y="17415"/>
                  </a:lnTo>
                  <a:lnTo>
                    <a:pt x="6881" y="17398"/>
                  </a:lnTo>
                  <a:lnTo>
                    <a:pt x="6917" y="17382"/>
                  </a:lnTo>
                  <a:lnTo>
                    <a:pt x="6943" y="17369"/>
                  </a:lnTo>
                  <a:lnTo>
                    <a:pt x="6959" y="17361"/>
                  </a:lnTo>
                  <a:lnTo>
                    <a:pt x="6994" y="17351"/>
                  </a:lnTo>
                  <a:lnTo>
                    <a:pt x="7046" y="17333"/>
                  </a:lnTo>
                  <a:lnTo>
                    <a:pt x="7116" y="17308"/>
                  </a:lnTo>
                  <a:lnTo>
                    <a:pt x="7200" y="17277"/>
                  </a:lnTo>
                  <a:lnTo>
                    <a:pt x="7294" y="17240"/>
                  </a:lnTo>
                  <a:lnTo>
                    <a:pt x="7397" y="17200"/>
                  </a:lnTo>
                  <a:lnTo>
                    <a:pt x="7507" y="17156"/>
                  </a:lnTo>
                  <a:lnTo>
                    <a:pt x="7621" y="17112"/>
                  </a:lnTo>
                  <a:lnTo>
                    <a:pt x="7734" y="17066"/>
                  </a:lnTo>
                  <a:lnTo>
                    <a:pt x="7846" y="17021"/>
                  </a:lnTo>
                  <a:lnTo>
                    <a:pt x="7955" y="16977"/>
                  </a:lnTo>
                  <a:lnTo>
                    <a:pt x="8057" y="16937"/>
                  </a:lnTo>
                  <a:lnTo>
                    <a:pt x="8148" y="16899"/>
                  </a:lnTo>
                  <a:lnTo>
                    <a:pt x="8228" y="16867"/>
                  </a:lnTo>
                  <a:lnTo>
                    <a:pt x="8295" y="16841"/>
                  </a:lnTo>
                  <a:lnTo>
                    <a:pt x="8344" y="16821"/>
                  </a:lnTo>
                  <a:lnTo>
                    <a:pt x="8396" y="16799"/>
                  </a:lnTo>
                  <a:lnTo>
                    <a:pt x="8454" y="16778"/>
                  </a:lnTo>
                  <a:lnTo>
                    <a:pt x="8513" y="16755"/>
                  </a:lnTo>
                  <a:lnTo>
                    <a:pt x="8574" y="16731"/>
                  </a:lnTo>
                  <a:lnTo>
                    <a:pt x="8633" y="16707"/>
                  </a:lnTo>
                  <a:lnTo>
                    <a:pt x="8690" y="16682"/>
                  </a:lnTo>
                  <a:lnTo>
                    <a:pt x="8744" y="16658"/>
                  </a:lnTo>
                  <a:lnTo>
                    <a:pt x="8792" y="16633"/>
                  </a:lnTo>
                  <a:lnTo>
                    <a:pt x="8829" y="16621"/>
                  </a:lnTo>
                  <a:lnTo>
                    <a:pt x="8872" y="16605"/>
                  </a:lnTo>
                  <a:lnTo>
                    <a:pt x="8918" y="16587"/>
                  </a:lnTo>
                  <a:lnTo>
                    <a:pt x="8965" y="16565"/>
                  </a:lnTo>
                  <a:lnTo>
                    <a:pt x="9013" y="16543"/>
                  </a:lnTo>
                  <a:lnTo>
                    <a:pt x="9059" y="16522"/>
                  </a:lnTo>
                  <a:lnTo>
                    <a:pt x="9100" y="16502"/>
                  </a:lnTo>
                  <a:lnTo>
                    <a:pt x="9137" y="16485"/>
                  </a:lnTo>
                  <a:lnTo>
                    <a:pt x="9178" y="16465"/>
                  </a:lnTo>
                  <a:lnTo>
                    <a:pt x="9220" y="16447"/>
                  </a:lnTo>
                  <a:lnTo>
                    <a:pt x="9263" y="16429"/>
                  </a:lnTo>
                  <a:lnTo>
                    <a:pt x="9304" y="16409"/>
                  </a:lnTo>
                  <a:lnTo>
                    <a:pt x="9346" y="16391"/>
                  </a:lnTo>
                  <a:lnTo>
                    <a:pt x="9388" y="16371"/>
                  </a:lnTo>
                  <a:lnTo>
                    <a:pt x="9430" y="16352"/>
                  </a:lnTo>
                  <a:lnTo>
                    <a:pt x="9471" y="16331"/>
                  </a:lnTo>
                  <a:lnTo>
                    <a:pt x="9550" y="16292"/>
                  </a:lnTo>
                  <a:lnTo>
                    <a:pt x="9633" y="16254"/>
                  </a:lnTo>
                  <a:lnTo>
                    <a:pt x="9720" y="16214"/>
                  </a:lnTo>
                  <a:lnTo>
                    <a:pt x="9807" y="16173"/>
                  </a:lnTo>
                  <a:lnTo>
                    <a:pt x="9894" y="16132"/>
                  </a:lnTo>
                  <a:lnTo>
                    <a:pt x="9978" y="16091"/>
                  </a:lnTo>
                  <a:lnTo>
                    <a:pt x="10018" y="16069"/>
                  </a:lnTo>
                  <a:lnTo>
                    <a:pt x="10057" y="16048"/>
                  </a:lnTo>
                  <a:lnTo>
                    <a:pt x="10093" y="16026"/>
                  </a:lnTo>
                  <a:lnTo>
                    <a:pt x="10129" y="16004"/>
                  </a:lnTo>
                  <a:lnTo>
                    <a:pt x="10153" y="15994"/>
                  </a:lnTo>
                  <a:lnTo>
                    <a:pt x="10184" y="15979"/>
                  </a:lnTo>
                  <a:lnTo>
                    <a:pt x="10220" y="15962"/>
                  </a:lnTo>
                  <a:lnTo>
                    <a:pt x="10263" y="15939"/>
                  </a:lnTo>
                  <a:lnTo>
                    <a:pt x="10363" y="15886"/>
                  </a:lnTo>
                  <a:lnTo>
                    <a:pt x="10482" y="15821"/>
                  </a:lnTo>
                  <a:lnTo>
                    <a:pt x="10614" y="15748"/>
                  </a:lnTo>
                  <a:lnTo>
                    <a:pt x="10756" y="15669"/>
                  </a:lnTo>
                  <a:lnTo>
                    <a:pt x="10903" y="15584"/>
                  </a:lnTo>
                  <a:lnTo>
                    <a:pt x="11053" y="15498"/>
                  </a:lnTo>
                  <a:lnTo>
                    <a:pt x="11202" y="15411"/>
                  </a:lnTo>
                  <a:lnTo>
                    <a:pt x="11344" y="15328"/>
                  </a:lnTo>
                  <a:lnTo>
                    <a:pt x="11477" y="15249"/>
                  </a:lnTo>
                  <a:lnTo>
                    <a:pt x="11597" y="15176"/>
                  </a:lnTo>
                  <a:lnTo>
                    <a:pt x="11700" y="15111"/>
                  </a:lnTo>
                  <a:lnTo>
                    <a:pt x="11781" y="15060"/>
                  </a:lnTo>
                  <a:lnTo>
                    <a:pt x="11813" y="15038"/>
                  </a:lnTo>
                  <a:lnTo>
                    <a:pt x="11838" y="15021"/>
                  </a:lnTo>
                  <a:lnTo>
                    <a:pt x="11857" y="15007"/>
                  </a:lnTo>
                  <a:lnTo>
                    <a:pt x="11867" y="14997"/>
                  </a:lnTo>
                  <a:lnTo>
                    <a:pt x="11879" y="14991"/>
                  </a:lnTo>
                  <a:lnTo>
                    <a:pt x="11898" y="14982"/>
                  </a:lnTo>
                  <a:lnTo>
                    <a:pt x="11919" y="14970"/>
                  </a:lnTo>
                  <a:lnTo>
                    <a:pt x="11947" y="14954"/>
                  </a:lnTo>
                  <a:lnTo>
                    <a:pt x="12012" y="14913"/>
                  </a:lnTo>
                  <a:lnTo>
                    <a:pt x="12090" y="14864"/>
                  </a:lnTo>
                  <a:lnTo>
                    <a:pt x="12179" y="14806"/>
                  </a:lnTo>
                  <a:lnTo>
                    <a:pt x="12276" y="14741"/>
                  </a:lnTo>
                  <a:lnTo>
                    <a:pt x="12379" y="14672"/>
                  </a:lnTo>
                  <a:lnTo>
                    <a:pt x="12485" y="14600"/>
                  </a:lnTo>
                  <a:lnTo>
                    <a:pt x="12590" y="14528"/>
                  </a:lnTo>
                  <a:lnTo>
                    <a:pt x="12694" y="14457"/>
                  </a:lnTo>
                  <a:lnTo>
                    <a:pt x="12791" y="14388"/>
                  </a:lnTo>
                  <a:lnTo>
                    <a:pt x="12883" y="14324"/>
                  </a:lnTo>
                  <a:lnTo>
                    <a:pt x="12963" y="14267"/>
                  </a:lnTo>
                  <a:lnTo>
                    <a:pt x="13031" y="14218"/>
                  </a:lnTo>
                  <a:lnTo>
                    <a:pt x="13083" y="14179"/>
                  </a:lnTo>
                  <a:lnTo>
                    <a:pt x="13116" y="14152"/>
                  </a:lnTo>
                  <a:lnTo>
                    <a:pt x="13131" y="14143"/>
                  </a:lnTo>
                  <a:lnTo>
                    <a:pt x="13152" y="14131"/>
                  </a:lnTo>
                  <a:lnTo>
                    <a:pt x="13179" y="14112"/>
                  </a:lnTo>
                  <a:lnTo>
                    <a:pt x="13212" y="14088"/>
                  </a:lnTo>
                  <a:lnTo>
                    <a:pt x="13294" y="14030"/>
                  </a:lnTo>
                  <a:lnTo>
                    <a:pt x="13392" y="13958"/>
                  </a:lnTo>
                  <a:lnTo>
                    <a:pt x="13505" y="13873"/>
                  </a:lnTo>
                  <a:lnTo>
                    <a:pt x="13628" y="13779"/>
                  </a:lnTo>
                  <a:lnTo>
                    <a:pt x="13758" y="13680"/>
                  </a:lnTo>
                  <a:lnTo>
                    <a:pt x="13891" y="13578"/>
                  </a:lnTo>
                  <a:lnTo>
                    <a:pt x="14024" y="13475"/>
                  </a:lnTo>
                  <a:lnTo>
                    <a:pt x="14153" y="13374"/>
                  </a:lnTo>
                  <a:lnTo>
                    <a:pt x="14274" y="13278"/>
                  </a:lnTo>
                  <a:lnTo>
                    <a:pt x="14385" y="13190"/>
                  </a:lnTo>
                  <a:lnTo>
                    <a:pt x="14481" y="13112"/>
                  </a:lnTo>
                  <a:lnTo>
                    <a:pt x="14559" y="13048"/>
                  </a:lnTo>
                  <a:lnTo>
                    <a:pt x="14590" y="13022"/>
                  </a:lnTo>
                  <a:lnTo>
                    <a:pt x="14615" y="13000"/>
                  </a:lnTo>
                  <a:lnTo>
                    <a:pt x="14634" y="12982"/>
                  </a:lnTo>
                  <a:lnTo>
                    <a:pt x="14645" y="12970"/>
                  </a:lnTo>
                  <a:lnTo>
                    <a:pt x="14658" y="12963"/>
                  </a:lnTo>
                  <a:lnTo>
                    <a:pt x="14673" y="12954"/>
                  </a:lnTo>
                  <a:lnTo>
                    <a:pt x="14690" y="12942"/>
                  </a:lnTo>
                  <a:lnTo>
                    <a:pt x="14708" y="12928"/>
                  </a:lnTo>
                  <a:lnTo>
                    <a:pt x="14751" y="12895"/>
                  </a:lnTo>
                  <a:lnTo>
                    <a:pt x="14802" y="12854"/>
                  </a:lnTo>
                  <a:lnTo>
                    <a:pt x="14857" y="12807"/>
                  </a:lnTo>
                  <a:lnTo>
                    <a:pt x="14917" y="12756"/>
                  </a:lnTo>
                  <a:lnTo>
                    <a:pt x="14979" y="12701"/>
                  </a:lnTo>
                  <a:lnTo>
                    <a:pt x="15044" y="12645"/>
                  </a:lnTo>
                  <a:lnTo>
                    <a:pt x="15110" y="12587"/>
                  </a:lnTo>
                  <a:lnTo>
                    <a:pt x="15175" y="12530"/>
                  </a:lnTo>
                  <a:lnTo>
                    <a:pt x="15238" y="12475"/>
                  </a:lnTo>
                  <a:lnTo>
                    <a:pt x="15298" y="12421"/>
                  </a:lnTo>
                  <a:lnTo>
                    <a:pt x="15354" y="12372"/>
                  </a:lnTo>
                  <a:lnTo>
                    <a:pt x="15405" y="12328"/>
                  </a:lnTo>
                  <a:lnTo>
                    <a:pt x="15451" y="12291"/>
                  </a:lnTo>
                  <a:lnTo>
                    <a:pt x="15487" y="12261"/>
                  </a:lnTo>
                  <a:lnTo>
                    <a:pt x="15508" y="12245"/>
                  </a:lnTo>
                  <a:lnTo>
                    <a:pt x="15520" y="12233"/>
                  </a:lnTo>
                  <a:lnTo>
                    <a:pt x="15534" y="12220"/>
                  </a:lnTo>
                  <a:lnTo>
                    <a:pt x="15555" y="12200"/>
                  </a:lnTo>
                  <a:lnTo>
                    <a:pt x="15765" y="12013"/>
                  </a:lnTo>
                  <a:lnTo>
                    <a:pt x="15798" y="11979"/>
                  </a:lnTo>
                  <a:lnTo>
                    <a:pt x="15830" y="11947"/>
                  </a:lnTo>
                  <a:lnTo>
                    <a:pt x="15863" y="11915"/>
                  </a:lnTo>
                  <a:lnTo>
                    <a:pt x="15895" y="11884"/>
                  </a:lnTo>
                  <a:lnTo>
                    <a:pt x="15927" y="11853"/>
                  </a:lnTo>
                  <a:lnTo>
                    <a:pt x="15959" y="11823"/>
                  </a:lnTo>
                  <a:lnTo>
                    <a:pt x="15992" y="11790"/>
                  </a:lnTo>
                  <a:lnTo>
                    <a:pt x="16025" y="11758"/>
                  </a:lnTo>
                  <a:lnTo>
                    <a:pt x="16052" y="11733"/>
                  </a:lnTo>
                  <a:lnTo>
                    <a:pt x="16089" y="11696"/>
                  </a:lnTo>
                  <a:lnTo>
                    <a:pt x="16136" y="11649"/>
                  </a:lnTo>
                  <a:lnTo>
                    <a:pt x="16190" y="11595"/>
                  </a:lnTo>
                  <a:lnTo>
                    <a:pt x="16248" y="11535"/>
                  </a:lnTo>
                  <a:lnTo>
                    <a:pt x="16311" y="11470"/>
                  </a:lnTo>
                  <a:lnTo>
                    <a:pt x="16377" y="11403"/>
                  </a:lnTo>
                  <a:lnTo>
                    <a:pt x="16443" y="11335"/>
                  </a:lnTo>
                  <a:lnTo>
                    <a:pt x="16508" y="11268"/>
                  </a:lnTo>
                  <a:lnTo>
                    <a:pt x="16571" y="11202"/>
                  </a:lnTo>
                  <a:lnTo>
                    <a:pt x="16629" y="11140"/>
                  </a:lnTo>
                  <a:lnTo>
                    <a:pt x="16681" y="11084"/>
                  </a:lnTo>
                  <a:lnTo>
                    <a:pt x="16726" y="11036"/>
                  </a:lnTo>
                  <a:lnTo>
                    <a:pt x="16761" y="10997"/>
                  </a:lnTo>
                  <a:lnTo>
                    <a:pt x="16786" y="10969"/>
                  </a:lnTo>
                  <a:lnTo>
                    <a:pt x="16797" y="10953"/>
                  </a:lnTo>
                  <a:lnTo>
                    <a:pt x="16818" y="10935"/>
                  </a:lnTo>
                  <a:lnTo>
                    <a:pt x="16837" y="10915"/>
                  </a:lnTo>
                  <a:lnTo>
                    <a:pt x="16856" y="10896"/>
                  </a:lnTo>
                  <a:lnTo>
                    <a:pt x="16874" y="10875"/>
                  </a:lnTo>
                  <a:lnTo>
                    <a:pt x="16908" y="10833"/>
                  </a:lnTo>
                  <a:lnTo>
                    <a:pt x="16943" y="10789"/>
                  </a:lnTo>
                  <a:lnTo>
                    <a:pt x="17006" y="10707"/>
                  </a:lnTo>
                  <a:lnTo>
                    <a:pt x="17067" y="10626"/>
                  </a:lnTo>
                  <a:lnTo>
                    <a:pt x="17128" y="10543"/>
                  </a:lnTo>
                  <a:lnTo>
                    <a:pt x="17185" y="10462"/>
                  </a:lnTo>
                  <a:lnTo>
                    <a:pt x="17214" y="10421"/>
                  </a:lnTo>
                  <a:lnTo>
                    <a:pt x="17241" y="10379"/>
                  </a:lnTo>
                  <a:lnTo>
                    <a:pt x="17269" y="10337"/>
                  </a:lnTo>
                  <a:lnTo>
                    <a:pt x="17295" y="10296"/>
                  </a:lnTo>
                  <a:lnTo>
                    <a:pt x="17321" y="10254"/>
                  </a:lnTo>
                  <a:lnTo>
                    <a:pt x="17347" y="10211"/>
                  </a:lnTo>
                  <a:lnTo>
                    <a:pt x="17372" y="10169"/>
                  </a:lnTo>
                  <a:lnTo>
                    <a:pt x="17396" y="10125"/>
                  </a:lnTo>
                  <a:lnTo>
                    <a:pt x="17419" y="10081"/>
                  </a:lnTo>
                  <a:lnTo>
                    <a:pt x="17442" y="10037"/>
                  </a:lnTo>
                  <a:lnTo>
                    <a:pt x="17463" y="9992"/>
                  </a:lnTo>
                  <a:lnTo>
                    <a:pt x="17485" y="9946"/>
                  </a:lnTo>
                  <a:lnTo>
                    <a:pt x="17505" y="9900"/>
                  </a:lnTo>
                  <a:lnTo>
                    <a:pt x="17524" y="9853"/>
                  </a:lnTo>
                  <a:lnTo>
                    <a:pt x="17543" y="9805"/>
                  </a:lnTo>
                  <a:lnTo>
                    <a:pt x="17561" y="9757"/>
                  </a:lnTo>
                  <a:lnTo>
                    <a:pt x="17578" y="9708"/>
                  </a:lnTo>
                  <a:lnTo>
                    <a:pt x="17594" y="9657"/>
                  </a:lnTo>
                  <a:lnTo>
                    <a:pt x="17609" y="9606"/>
                  </a:lnTo>
                  <a:lnTo>
                    <a:pt x="17622" y="9553"/>
                  </a:lnTo>
                  <a:lnTo>
                    <a:pt x="17636" y="9501"/>
                  </a:lnTo>
                  <a:lnTo>
                    <a:pt x="17648" y="9446"/>
                  </a:lnTo>
                  <a:lnTo>
                    <a:pt x="17659" y="9391"/>
                  </a:lnTo>
                  <a:lnTo>
                    <a:pt x="17669" y="9334"/>
                  </a:lnTo>
                  <a:lnTo>
                    <a:pt x="17673" y="9309"/>
                  </a:lnTo>
                  <a:lnTo>
                    <a:pt x="17675" y="9283"/>
                  </a:lnTo>
                  <a:lnTo>
                    <a:pt x="17675" y="9255"/>
                  </a:lnTo>
                  <a:lnTo>
                    <a:pt x="17674" y="9226"/>
                  </a:lnTo>
                  <a:lnTo>
                    <a:pt x="17672" y="9196"/>
                  </a:lnTo>
                  <a:lnTo>
                    <a:pt x="17669" y="9165"/>
                  </a:lnTo>
                  <a:lnTo>
                    <a:pt x="17665" y="9133"/>
                  </a:lnTo>
                  <a:lnTo>
                    <a:pt x="17659" y="9101"/>
                  </a:lnTo>
                  <a:lnTo>
                    <a:pt x="17653" y="9068"/>
                  </a:lnTo>
                  <a:lnTo>
                    <a:pt x="17645" y="9034"/>
                  </a:lnTo>
                  <a:lnTo>
                    <a:pt x="17637" y="8999"/>
                  </a:lnTo>
                  <a:lnTo>
                    <a:pt x="17629" y="8965"/>
                  </a:lnTo>
                  <a:lnTo>
                    <a:pt x="17609" y="8895"/>
                  </a:lnTo>
                  <a:lnTo>
                    <a:pt x="17587" y="8825"/>
                  </a:lnTo>
                  <a:lnTo>
                    <a:pt x="17563" y="8757"/>
                  </a:lnTo>
                  <a:lnTo>
                    <a:pt x="17539" y="8689"/>
                  </a:lnTo>
                  <a:lnTo>
                    <a:pt x="17513" y="8624"/>
                  </a:lnTo>
                  <a:lnTo>
                    <a:pt x="17487" y="8563"/>
                  </a:lnTo>
                  <a:lnTo>
                    <a:pt x="17462" y="8506"/>
                  </a:lnTo>
                  <a:lnTo>
                    <a:pt x="17437" y="8455"/>
                  </a:lnTo>
                  <a:lnTo>
                    <a:pt x="17415" y="8408"/>
                  </a:lnTo>
                  <a:lnTo>
                    <a:pt x="17394" y="8369"/>
                  </a:lnTo>
                  <a:lnTo>
                    <a:pt x="17360" y="8310"/>
                  </a:lnTo>
                  <a:lnTo>
                    <a:pt x="17328" y="8254"/>
                  </a:lnTo>
                  <a:lnTo>
                    <a:pt x="17297" y="8203"/>
                  </a:lnTo>
                  <a:lnTo>
                    <a:pt x="17268" y="8155"/>
                  </a:lnTo>
                  <a:lnTo>
                    <a:pt x="17239" y="8109"/>
                  </a:lnTo>
                  <a:lnTo>
                    <a:pt x="17210" y="8066"/>
                  </a:lnTo>
                  <a:lnTo>
                    <a:pt x="17182" y="8023"/>
                  </a:lnTo>
                  <a:lnTo>
                    <a:pt x="17153" y="7981"/>
                  </a:lnTo>
                  <a:lnTo>
                    <a:pt x="17123" y="7941"/>
                  </a:lnTo>
                  <a:lnTo>
                    <a:pt x="17093" y="7900"/>
                  </a:lnTo>
                  <a:lnTo>
                    <a:pt x="17062" y="7858"/>
                  </a:lnTo>
                  <a:lnTo>
                    <a:pt x="17029" y="7816"/>
                  </a:lnTo>
                  <a:lnTo>
                    <a:pt x="16958" y="7727"/>
                  </a:lnTo>
                  <a:lnTo>
                    <a:pt x="16877" y="7627"/>
                  </a:lnTo>
                  <a:lnTo>
                    <a:pt x="16843" y="7585"/>
                  </a:lnTo>
                  <a:lnTo>
                    <a:pt x="16805" y="7540"/>
                  </a:lnTo>
                  <a:lnTo>
                    <a:pt x="16766" y="7493"/>
                  </a:lnTo>
                  <a:lnTo>
                    <a:pt x="16725" y="7446"/>
                  </a:lnTo>
                  <a:lnTo>
                    <a:pt x="16641" y="7350"/>
                  </a:lnTo>
                  <a:lnTo>
                    <a:pt x="16551" y="7253"/>
                  </a:lnTo>
                  <a:lnTo>
                    <a:pt x="16462" y="7157"/>
                  </a:lnTo>
                  <a:lnTo>
                    <a:pt x="16373" y="7065"/>
                  </a:lnTo>
                  <a:lnTo>
                    <a:pt x="16287" y="6978"/>
                  </a:lnTo>
                  <a:lnTo>
                    <a:pt x="16207" y="6899"/>
                  </a:lnTo>
                  <a:lnTo>
                    <a:pt x="16179" y="6872"/>
                  </a:lnTo>
                  <a:lnTo>
                    <a:pt x="16153" y="6842"/>
                  </a:lnTo>
                  <a:lnTo>
                    <a:pt x="16127" y="6811"/>
                  </a:lnTo>
                  <a:lnTo>
                    <a:pt x="16099" y="6779"/>
                  </a:lnTo>
                  <a:lnTo>
                    <a:pt x="16071" y="6747"/>
                  </a:lnTo>
                  <a:lnTo>
                    <a:pt x="16042" y="6715"/>
                  </a:lnTo>
                  <a:lnTo>
                    <a:pt x="16011" y="6683"/>
                  </a:lnTo>
                  <a:lnTo>
                    <a:pt x="15979" y="6652"/>
                  </a:lnTo>
                  <a:lnTo>
                    <a:pt x="14313" y="5186"/>
                  </a:lnTo>
                  <a:lnTo>
                    <a:pt x="14230" y="5121"/>
                  </a:lnTo>
                  <a:lnTo>
                    <a:pt x="14144" y="5052"/>
                  </a:lnTo>
                  <a:lnTo>
                    <a:pt x="14058" y="4981"/>
                  </a:lnTo>
                  <a:lnTo>
                    <a:pt x="13972" y="4911"/>
                  </a:lnTo>
                  <a:lnTo>
                    <a:pt x="13885" y="4840"/>
                  </a:lnTo>
                  <a:lnTo>
                    <a:pt x="13797" y="4769"/>
                  </a:lnTo>
                  <a:lnTo>
                    <a:pt x="13709" y="4700"/>
                  </a:lnTo>
                  <a:lnTo>
                    <a:pt x="13622" y="4634"/>
                  </a:lnTo>
                  <a:lnTo>
                    <a:pt x="13528" y="4565"/>
                  </a:lnTo>
                  <a:lnTo>
                    <a:pt x="13437" y="4496"/>
                  </a:lnTo>
                  <a:lnTo>
                    <a:pt x="13348" y="4430"/>
                  </a:lnTo>
                  <a:lnTo>
                    <a:pt x="13259" y="4364"/>
                  </a:lnTo>
                  <a:lnTo>
                    <a:pt x="13172" y="4299"/>
                  </a:lnTo>
                  <a:lnTo>
                    <a:pt x="13085" y="4234"/>
                  </a:lnTo>
                  <a:lnTo>
                    <a:pt x="12999" y="4170"/>
                  </a:lnTo>
                  <a:lnTo>
                    <a:pt x="12913" y="4107"/>
                  </a:lnTo>
                  <a:lnTo>
                    <a:pt x="12826" y="4043"/>
                  </a:lnTo>
                  <a:lnTo>
                    <a:pt x="12738" y="3980"/>
                  </a:lnTo>
                  <a:lnTo>
                    <a:pt x="12650" y="3916"/>
                  </a:lnTo>
                  <a:lnTo>
                    <a:pt x="12559" y="3852"/>
                  </a:lnTo>
                  <a:lnTo>
                    <a:pt x="12468" y="3787"/>
                  </a:lnTo>
                  <a:lnTo>
                    <a:pt x="12373" y="3722"/>
                  </a:lnTo>
                  <a:lnTo>
                    <a:pt x="12276" y="3655"/>
                  </a:lnTo>
                  <a:lnTo>
                    <a:pt x="12177" y="3589"/>
                  </a:lnTo>
                  <a:lnTo>
                    <a:pt x="12083" y="3525"/>
                  </a:lnTo>
                  <a:lnTo>
                    <a:pt x="11988" y="3463"/>
                  </a:lnTo>
                  <a:lnTo>
                    <a:pt x="11893" y="3402"/>
                  </a:lnTo>
                  <a:lnTo>
                    <a:pt x="11798" y="3340"/>
                  </a:lnTo>
                  <a:lnTo>
                    <a:pt x="11702" y="3280"/>
                  </a:lnTo>
                  <a:lnTo>
                    <a:pt x="11606" y="3219"/>
                  </a:lnTo>
                  <a:lnTo>
                    <a:pt x="11509" y="3158"/>
                  </a:lnTo>
                  <a:lnTo>
                    <a:pt x="11411" y="3097"/>
                  </a:lnTo>
                  <a:lnTo>
                    <a:pt x="11318" y="3037"/>
                  </a:lnTo>
                  <a:lnTo>
                    <a:pt x="11222" y="2979"/>
                  </a:lnTo>
                  <a:lnTo>
                    <a:pt x="11125" y="2920"/>
                  </a:lnTo>
                  <a:lnTo>
                    <a:pt x="11028" y="2863"/>
                  </a:lnTo>
                  <a:lnTo>
                    <a:pt x="10930" y="2806"/>
                  </a:lnTo>
                  <a:lnTo>
                    <a:pt x="10831" y="2749"/>
                  </a:lnTo>
                  <a:lnTo>
                    <a:pt x="10732" y="2692"/>
                  </a:lnTo>
                  <a:lnTo>
                    <a:pt x="10631" y="2635"/>
                  </a:lnTo>
                  <a:lnTo>
                    <a:pt x="10529" y="2579"/>
                  </a:lnTo>
                  <a:lnTo>
                    <a:pt x="10427" y="2523"/>
                  </a:lnTo>
                  <a:lnTo>
                    <a:pt x="10326" y="2468"/>
                  </a:lnTo>
                  <a:lnTo>
                    <a:pt x="10223" y="2413"/>
                  </a:lnTo>
                  <a:lnTo>
                    <a:pt x="10120" y="2359"/>
                  </a:lnTo>
                  <a:lnTo>
                    <a:pt x="10015" y="2305"/>
                  </a:lnTo>
                  <a:lnTo>
                    <a:pt x="9911" y="2251"/>
                  </a:lnTo>
                  <a:lnTo>
                    <a:pt x="9807" y="2198"/>
                  </a:lnTo>
                  <a:lnTo>
                    <a:pt x="9735" y="2162"/>
                  </a:lnTo>
                  <a:lnTo>
                    <a:pt x="9660" y="2124"/>
                  </a:lnTo>
                  <a:lnTo>
                    <a:pt x="9583" y="2086"/>
                  </a:lnTo>
                  <a:lnTo>
                    <a:pt x="9504" y="2047"/>
                  </a:lnTo>
                  <a:lnTo>
                    <a:pt x="9423" y="2010"/>
                  </a:lnTo>
                  <a:lnTo>
                    <a:pt x="9340" y="1971"/>
                  </a:lnTo>
                  <a:lnTo>
                    <a:pt x="9258" y="1932"/>
                  </a:lnTo>
                  <a:lnTo>
                    <a:pt x="9174" y="1893"/>
                  </a:lnTo>
                  <a:lnTo>
                    <a:pt x="9091" y="1855"/>
                  </a:lnTo>
                  <a:lnTo>
                    <a:pt x="9006" y="1816"/>
                  </a:lnTo>
                  <a:lnTo>
                    <a:pt x="8923" y="1780"/>
                  </a:lnTo>
                  <a:lnTo>
                    <a:pt x="8840" y="1743"/>
                  </a:lnTo>
                  <a:lnTo>
                    <a:pt x="8759" y="1707"/>
                  </a:lnTo>
                  <a:lnTo>
                    <a:pt x="8679" y="1673"/>
                  </a:lnTo>
                  <a:lnTo>
                    <a:pt x="8600" y="1640"/>
                  </a:lnTo>
                  <a:lnTo>
                    <a:pt x="8523" y="1608"/>
                  </a:lnTo>
                  <a:lnTo>
                    <a:pt x="8472" y="1587"/>
                  </a:lnTo>
                  <a:lnTo>
                    <a:pt x="8417" y="1562"/>
                  </a:lnTo>
                  <a:lnTo>
                    <a:pt x="8360" y="1537"/>
                  </a:lnTo>
                  <a:lnTo>
                    <a:pt x="8300" y="1511"/>
                  </a:lnTo>
                  <a:lnTo>
                    <a:pt x="8242" y="1485"/>
                  </a:lnTo>
                  <a:lnTo>
                    <a:pt x="8184" y="1461"/>
                  </a:lnTo>
                  <a:lnTo>
                    <a:pt x="8156" y="1451"/>
                  </a:lnTo>
                  <a:lnTo>
                    <a:pt x="8129" y="1442"/>
                  </a:lnTo>
                  <a:lnTo>
                    <a:pt x="8102" y="1433"/>
                  </a:lnTo>
                  <a:lnTo>
                    <a:pt x="8078" y="1426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/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1323775" y="2601531"/>
            <a:ext cx="3349443" cy="1420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动画设计旨在提升用户体验，使界面交互更顺畅，减少用户等待的焦虑感。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23775" y="1903475"/>
            <a:ext cx="3349442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提升用户体验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841884" y="2393296"/>
            <a:ext cx="313224" cy="59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36592" y="1628762"/>
            <a:ext cx="5760000" cy="3460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动画帮助理解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336592" y="2072581"/>
            <a:ext cx="5760000" cy="10204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动画帮助用户理解界面状态变化，如加载、成功、错误等，提高可用性和满意度。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动画的目的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339548" y="4269850"/>
            <a:ext cx="9454101" cy="1864250"/>
          </a:xfrm>
          <a:prstGeom prst="roundRect">
            <a:avLst>
              <a:gd name="adj" fmla="val 376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202328" y="1732058"/>
            <a:ext cx="6308511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过渡动画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003989" y="2050111"/>
            <a:ext cx="6514911" cy="18589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过渡动画如页面之间的切换、加载时的动画，平滑过渡，减少用户对等待的感知。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03990" y="1813062"/>
            <a:ext cx="95416" cy="954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02328" y="4527936"/>
            <a:ext cx="6308511" cy="2892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交互动画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003989" y="4845989"/>
            <a:ext cx="6514911" cy="96763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交互动画如按钮点击、输入框聚焦等，提供即时反馈，增强用户的操作确认感。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03990" y="4608940"/>
            <a:ext cx="95416" cy="95416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21727" r="21727"/>
          <a:stretch>
            <a:fillRect/>
          </a:stretch>
        </p:blipFill>
        <p:spPr>
          <a:xfrm>
            <a:off x="679539" y="1479053"/>
            <a:ext cx="4075341" cy="4039151"/>
          </a:xfrm>
          <a:custGeom>
            <a:avLst/>
            <a:gdLst/>
            <a:ahLst/>
            <a:cxnLst/>
            <a:rect l="l" t="t" r="r" b="b"/>
            <a:pathLst>
              <a:path w="4075341" h="4039151">
                <a:moveTo>
                  <a:pt x="138624" y="0"/>
                </a:moveTo>
                <a:lnTo>
                  <a:pt x="3936717" y="0"/>
                </a:lnTo>
                <a:cubicBezTo>
                  <a:pt x="4013277" y="0"/>
                  <a:pt x="4075341" y="62064"/>
                  <a:pt x="4075341" y="138624"/>
                </a:cubicBezTo>
                <a:lnTo>
                  <a:pt x="4075341" y="3900527"/>
                </a:lnTo>
                <a:cubicBezTo>
                  <a:pt x="4075341" y="3977087"/>
                  <a:pt x="4013277" y="4039151"/>
                  <a:pt x="3936717" y="4039151"/>
                </a:cubicBezTo>
                <a:lnTo>
                  <a:pt x="138624" y="4039151"/>
                </a:lnTo>
                <a:cubicBezTo>
                  <a:pt x="62064" y="4039151"/>
                  <a:pt x="0" y="3977087"/>
                  <a:pt x="0" y="3900527"/>
                </a:cubicBezTo>
                <a:lnTo>
                  <a:pt x="0" y="138624"/>
                </a:lnTo>
                <a:cubicBezTo>
                  <a:pt x="0" y="62064"/>
                  <a:pt x="62064" y="0"/>
                  <a:pt x="13862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动画类型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1306" y="873169"/>
            <a:ext cx="11249388" cy="4854531"/>
          </a:xfrm>
          <a:custGeom>
            <a:avLst/>
            <a:gdLst>
              <a:gd name="connsiteX0" fmla="*/ 0 w 12192000"/>
              <a:gd name="connsiteY0" fmla="*/ 0 h 4854531"/>
              <a:gd name="connsiteX1" fmla="*/ 12192000 w 12192000"/>
              <a:gd name="connsiteY1" fmla="*/ 0 h 4854531"/>
              <a:gd name="connsiteX2" fmla="*/ 12192000 w 12192000"/>
              <a:gd name="connsiteY2" fmla="*/ 4137096 h 4854531"/>
              <a:gd name="connsiteX3" fmla="*/ 11470216 w 12192000"/>
              <a:gd name="connsiteY3" fmla="*/ 4854531 h 4854531"/>
              <a:gd name="connsiteX4" fmla="*/ 721784 w 12192000"/>
              <a:gd name="connsiteY4" fmla="*/ 4854531 h 4854531"/>
              <a:gd name="connsiteX5" fmla="*/ 0 w 12192000"/>
              <a:gd name="connsiteY5" fmla="*/ 4137096 h 4854531"/>
            </a:gdLst>
            <a:ahLst/>
            <a:cxnLst/>
            <a:rect l="l" t="t" r="r" b="b"/>
            <a:pathLst>
              <a:path w="12192000" h="4854531">
                <a:moveTo>
                  <a:pt x="0" y="0"/>
                </a:moveTo>
                <a:lnTo>
                  <a:pt x="12192000" y="0"/>
                </a:lnTo>
                <a:lnTo>
                  <a:pt x="12192000" y="4137096"/>
                </a:lnTo>
                <a:cubicBezTo>
                  <a:pt x="12192000" y="4533324"/>
                  <a:pt x="11868846" y="4854531"/>
                  <a:pt x="11470216" y="4854531"/>
                </a:cubicBezTo>
                <a:lnTo>
                  <a:pt x="721784" y="4854531"/>
                </a:lnTo>
                <a:cubicBezTo>
                  <a:pt x="323154" y="4854531"/>
                  <a:pt x="0" y="4533324"/>
                  <a:pt x="0" y="41370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1306" y="873168"/>
            <a:ext cx="11249388" cy="4462970"/>
          </a:xfrm>
          <a:custGeom>
            <a:avLst/>
            <a:gdLst>
              <a:gd name="connsiteX0" fmla="*/ 0 w 12192000"/>
              <a:gd name="connsiteY0" fmla="*/ 0 h 4462970"/>
              <a:gd name="connsiteX1" fmla="*/ 12192000 w 12192000"/>
              <a:gd name="connsiteY1" fmla="*/ 0 h 4462970"/>
              <a:gd name="connsiteX2" fmla="*/ 12192000 w 12192000"/>
              <a:gd name="connsiteY2" fmla="*/ 3745535 h 4462970"/>
              <a:gd name="connsiteX3" fmla="*/ 11470216 w 12192000"/>
              <a:gd name="connsiteY3" fmla="*/ 4462970 h 4462970"/>
              <a:gd name="connsiteX4" fmla="*/ 721784 w 12192000"/>
              <a:gd name="connsiteY4" fmla="*/ 4462970 h 4462970"/>
              <a:gd name="connsiteX5" fmla="*/ 0 w 12192000"/>
              <a:gd name="connsiteY5" fmla="*/ 3745535 h 4462970"/>
            </a:gdLst>
            <a:ahLst/>
            <a:cxnLst/>
            <a:rect l="l" t="t" r="r" b="b"/>
            <a:pathLst>
              <a:path w="12192000" h="4462970">
                <a:moveTo>
                  <a:pt x="0" y="0"/>
                </a:moveTo>
                <a:lnTo>
                  <a:pt x="12192000" y="0"/>
                </a:lnTo>
                <a:lnTo>
                  <a:pt x="12192000" y="3745535"/>
                </a:lnTo>
                <a:cubicBezTo>
                  <a:pt x="12192000" y="4141763"/>
                  <a:pt x="11868846" y="4462970"/>
                  <a:pt x="11470216" y="4462970"/>
                </a:cubicBezTo>
                <a:lnTo>
                  <a:pt x="721784" y="4462970"/>
                </a:lnTo>
                <a:cubicBezTo>
                  <a:pt x="323154" y="4462970"/>
                  <a:pt x="0" y="4141763"/>
                  <a:pt x="0" y="374553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36188" y="1432826"/>
            <a:ext cx="4182712" cy="41827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56649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03266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49883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96500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9052" y="2795980"/>
            <a:ext cx="5704842" cy="1844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主要页面设计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535393" y="1036999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61433" y="4896387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1472" y="4873302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052" y="1539333"/>
            <a:ext cx="2874109" cy="101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20439" y="400833"/>
            <a:ext cx="1653436" cy="2148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27" y="1777316"/>
            <a:ext cx="3558822" cy="35588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92766" y="3739189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设计描述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6089650" y="2371317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动画效果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89" y="0"/>
            <a:ext cx="3080599" cy="685800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2766" y="4512157"/>
            <a:ext cx="48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清新简洁的启动动画，快速过渡到登录页，给用户留下良好的第一印象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60400" y="1791295"/>
            <a:ext cx="5429250" cy="14406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SplashActivity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（</a:t>
            </a:r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启动页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89" y="0"/>
            <a:ext cx="3080599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6089650" y="3195868"/>
            <a:ext cx="4860000" cy="25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淡入淡出效果，加载动画展示，减少用户等待的焦虑，提升品牌形象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089650" y="1791295"/>
            <a:ext cx="5429250" cy="14406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243797" tIns="121899" rIns="243797" bIns="121899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080496"/>
            <a:ext cx="12192000" cy="2777504"/>
          </a:xfrm>
          <a:custGeom>
            <a:avLst/>
            <a:gdLst>
              <a:gd name="connsiteX0" fmla="*/ 6096000 w 12192000"/>
              <a:gd name="connsiteY0" fmla="*/ 0 h 2777504"/>
              <a:gd name="connsiteX1" fmla="*/ 12157261 w 12192000"/>
              <a:gd name="connsiteY1" fmla="*/ 805858 h 2777504"/>
              <a:gd name="connsiteX2" fmla="*/ 12192000 w 12192000"/>
              <a:gd name="connsiteY2" fmla="*/ 818321 h 2777504"/>
              <a:gd name="connsiteX3" fmla="*/ 12192000 w 12192000"/>
              <a:gd name="connsiteY3" fmla="*/ 2777504 h 2777504"/>
              <a:gd name="connsiteX4" fmla="*/ 0 w 12192000"/>
              <a:gd name="connsiteY4" fmla="*/ 2777504 h 2777504"/>
              <a:gd name="connsiteX5" fmla="*/ 0 w 12192000"/>
              <a:gd name="connsiteY5" fmla="*/ 818321 h 2777504"/>
              <a:gd name="connsiteX6" fmla="*/ 34739 w 12192000"/>
              <a:gd name="connsiteY6" fmla="*/ 805858 h 2777504"/>
              <a:gd name="connsiteX7" fmla="*/ 6096000 w 12192000"/>
              <a:gd name="connsiteY7" fmla="*/ 0 h 2777504"/>
            </a:gdLst>
            <a:ahLst/>
            <a:cxnLst/>
            <a:rect l="l" t="t" r="r" b="b"/>
            <a:pathLst>
              <a:path w="12192000" h="2777504">
                <a:moveTo>
                  <a:pt x="6096000" y="0"/>
                </a:moveTo>
                <a:cubicBezTo>
                  <a:pt x="8536220" y="0"/>
                  <a:pt x="10716548" y="313701"/>
                  <a:pt x="12157261" y="805858"/>
                </a:cubicBezTo>
                <a:lnTo>
                  <a:pt x="12192000" y="818321"/>
                </a:lnTo>
                <a:lnTo>
                  <a:pt x="12192000" y="2777504"/>
                </a:lnTo>
                <a:lnTo>
                  <a:pt x="0" y="2777504"/>
                </a:lnTo>
                <a:lnTo>
                  <a:pt x="0" y="818321"/>
                </a:lnTo>
                <a:lnTo>
                  <a:pt x="34739" y="805858"/>
                </a:lnTo>
                <a:cubicBezTo>
                  <a:pt x="1475452" y="313701"/>
                  <a:pt x="36557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0295" y="1673342"/>
            <a:ext cx="5112000" cy="3960000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0641" y="1949279"/>
            <a:ext cx="957360" cy="957360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866295" y="3180777"/>
            <a:ext cx="4680000" cy="0"/>
          </a:xfrm>
          <a:prstGeom prst="line">
            <a:avLst/>
          </a:prstGeom>
          <a:noFill/>
          <a:ln w="6350" cap="sq">
            <a:solidFill>
              <a:schemeClr val="accent1"/>
            </a:solidFill>
            <a:miter/>
            <a:headEnd type="diamond"/>
          </a:ln>
        </p:spPr>
      </p:cxnSp>
      <p:sp>
        <p:nvSpPr>
          <p:cNvPr id="7" name="标题 1"/>
          <p:cNvSpPr txBox="1"/>
          <p:nvPr/>
        </p:nvSpPr>
        <p:spPr>
          <a:xfrm>
            <a:off x="1977895" y="1943100"/>
            <a:ext cx="3572005" cy="9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 dirty="0" err="1">
                <a:ln w="3175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设计描述</a:t>
            </a:r>
            <a:r>
              <a:rPr kumimoji="1" lang="zh-CN" altLang="en-US" sz="1600" dirty="0">
                <a:ln w="3175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</a:t>
            </a:r>
            <a:r>
              <a:rPr kumimoji="1" lang="en-US" altLang="zh-CN" sz="1800" dirty="0" err="1">
                <a:ln w="3175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动画效果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89000" y="3428895"/>
            <a:ext cx="4660900" cy="191215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输入框、登录按钮、注册按钮的设计简洁而直观，方便用户快速登录。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01105" y="2059743"/>
            <a:ext cx="736431" cy="73643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18161" y="1949279"/>
            <a:ext cx="957360" cy="957360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866295" y="4337888"/>
            <a:ext cx="4680000" cy="0"/>
          </a:xfrm>
          <a:prstGeom prst="line">
            <a:avLst/>
          </a:prstGeom>
          <a:noFill/>
          <a:ln w="6350" cap="sq">
            <a:solidFill>
              <a:schemeClr val="accent1"/>
            </a:solidFill>
            <a:miter/>
            <a:headEnd type="diamond"/>
          </a:ln>
        </p:spPr>
      </p:cxnSp>
      <p:sp>
        <p:nvSpPr>
          <p:cNvPr id="14" name="标题 1"/>
          <p:cNvSpPr txBox="1"/>
          <p:nvPr/>
        </p:nvSpPr>
        <p:spPr>
          <a:xfrm>
            <a:off x="866295" y="4671398"/>
            <a:ext cx="4673600" cy="191215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按钮点击反馈、输入框聚焦时的放大效果，提供直观的操作反馈，增强用户体验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728625" y="2059744"/>
            <a:ext cx="736431" cy="73643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932060" y="2239773"/>
            <a:ext cx="329562" cy="37637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95597" y="2239773"/>
            <a:ext cx="347450" cy="37637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LoginActivity（登录页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）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75" y="0"/>
            <a:ext cx="3080599" cy="69087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flipH="1">
            <a:off x="11691621" y="1513840"/>
            <a:ext cx="500379" cy="53441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60917" y="3574391"/>
            <a:ext cx="360000" cy="904240"/>
          </a:xfrm>
          <a:prstGeom prst="rect">
            <a:avLst/>
          </a:prstGeom>
          <a:solidFill>
            <a:schemeClr val="accent1">
              <a:alpha val="5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78984" y="2771751"/>
            <a:ext cx="360000" cy="170688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197051" y="3203551"/>
            <a:ext cx="360000" cy="1275080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815118" y="2614271"/>
            <a:ext cx="360000" cy="18643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433185" y="2466951"/>
            <a:ext cx="360000" cy="2011680"/>
          </a:xfrm>
          <a:prstGeom prst="rect">
            <a:avLst/>
          </a:pr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51250" y="1859280"/>
            <a:ext cx="360000" cy="26193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226560"/>
            <a:ext cx="11287760" cy="195834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7478" y="4951024"/>
            <a:ext cx="3251200" cy="172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输入表单界面，方便用户添加新账户，界面布局合理，操作流程清晰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27478" y="4290771"/>
            <a:ext cx="3251200" cy="394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设计描述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7984296" y="5068570"/>
            <a:ext cx="3251200" cy="17297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表单输入时字段滑入滑出动画，引导用户操作，提升交互的流畅性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7980050" y="4226560"/>
            <a:ext cx="3251200" cy="394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动画效果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ActivityAddAccount（添加账</a:t>
            </a: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单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页）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34" y="1131876"/>
            <a:ext cx="2564127" cy="57082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30" y="1255443"/>
            <a:ext cx="3867150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6576326" y="2107495"/>
            <a:ext cx="787400" cy="535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54769" y="2738106"/>
            <a:ext cx="4864131" cy="12790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列表形式的设置界面，提供不同选项，用户可以轻松管理个人设置。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82805" y="2317354"/>
            <a:ext cx="423609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设计描述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576326" y="4223822"/>
            <a:ext cx="889000" cy="535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54769" y="4854433"/>
            <a:ext cx="4864131" cy="12790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选项切换时的缩放动画，提升交互感，使设置过程更加生动有趣。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82805" y="4433681"/>
            <a:ext cx="4236095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动画效果</a:t>
            </a: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6699450" y="4120469"/>
            <a:ext cx="2907117" cy="0"/>
          </a:xfrm>
          <a:prstGeom prst="line">
            <a:avLst/>
          </a:prstGeom>
          <a:noFill/>
          <a:ln w="12700" cap="sq">
            <a:solidFill>
              <a:schemeClr val="bg1">
                <a:lumMod val="85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5351517" y="2255668"/>
            <a:ext cx="447330" cy="43289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75913" y="1989574"/>
            <a:ext cx="1155590" cy="1155588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5042255" y="2072391"/>
            <a:ext cx="989955" cy="989953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129344" y="2155688"/>
            <a:ext cx="815775" cy="81577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45930" y="2355767"/>
            <a:ext cx="415555" cy="41561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ActivitySetting（设置页）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" y="1144440"/>
            <a:ext cx="2497124" cy="5559072"/>
          </a:xfrm>
          <a:prstGeom prst="rect">
            <a:avLst/>
          </a:prstGeom>
        </p:spPr>
      </p:pic>
      <p:sp>
        <p:nvSpPr>
          <p:cNvPr id="25" name="标题 1"/>
          <p:cNvSpPr txBox="1"/>
          <p:nvPr/>
        </p:nvSpPr>
        <p:spPr>
          <a:xfrm>
            <a:off x="5417859" y="4323802"/>
            <a:ext cx="447330" cy="43289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042255" y="4057708"/>
            <a:ext cx="1155590" cy="1155588"/>
          </a:xfrm>
          <a:prstGeom prst="ellipse">
            <a:avLst/>
          </a:prstGeom>
          <a:solidFill>
            <a:schemeClr val="accent1">
              <a:alpha val="10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>
            <a:off x="5108597" y="4140525"/>
            <a:ext cx="989955" cy="989953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195686" y="4223822"/>
            <a:ext cx="815775" cy="81577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412272" y="4423901"/>
            <a:ext cx="415555" cy="41561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1306" y="873169"/>
            <a:ext cx="11249388" cy="4854531"/>
          </a:xfrm>
          <a:custGeom>
            <a:avLst/>
            <a:gdLst>
              <a:gd name="connsiteX0" fmla="*/ 0 w 12192000"/>
              <a:gd name="connsiteY0" fmla="*/ 0 h 4854531"/>
              <a:gd name="connsiteX1" fmla="*/ 12192000 w 12192000"/>
              <a:gd name="connsiteY1" fmla="*/ 0 h 4854531"/>
              <a:gd name="connsiteX2" fmla="*/ 12192000 w 12192000"/>
              <a:gd name="connsiteY2" fmla="*/ 4137096 h 4854531"/>
              <a:gd name="connsiteX3" fmla="*/ 11470216 w 12192000"/>
              <a:gd name="connsiteY3" fmla="*/ 4854531 h 4854531"/>
              <a:gd name="connsiteX4" fmla="*/ 721784 w 12192000"/>
              <a:gd name="connsiteY4" fmla="*/ 4854531 h 4854531"/>
              <a:gd name="connsiteX5" fmla="*/ 0 w 12192000"/>
              <a:gd name="connsiteY5" fmla="*/ 4137096 h 4854531"/>
            </a:gdLst>
            <a:ahLst/>
            <a:cxnLst/>
            <a:rect l="l" t="t" r="r" b="b"/>
            <a:pathLst>
              <a:path w="12192000" h="4854531">
                <a:moveTo>
                  <a:pt x="0" y="0"/>
                </a:moveTo>
                <a:lnTo>
                  <a:pt x="12192000" y="0"/>
                </a:lnTo>
                <a:lnTo>
                  <a:pt x="12192000" y="4137096"/>
                </a:lnTo>
                <a:cubicBezTo>
                  <a:pt x="12192000" y="4533324"/>
                  <a:pt x="11868846" y="4854531"/>
                  <a:pt x="11470216" y="4854531"/>
                </a:cubicBezTo>
                <a:lnTo>
                  <a:pt x="721784" y="4854531"/>
                </a:lnTo>
                <a:cubicBezTo>
                  <a:pt x="323154" y="4854531"/>
                  <a:pt x="0" y="4533324"/>
                  <a:pt x="0" y="41370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1306" y="877540"/>
            <a:ext cx="11249388" cy="4462970"/>
          </a:xfrm>
          <a:custGeom>
            <a:avLst/>
            <a:gdLst>
              <a:gd name="connsiteX0" fmla="*/ 0 w 12192000"/>
              <a:gd name="connsiteY0" fmla="*/ 0 h 4462970"/>
              <a:gd name="connsiteX1" fmla="*/ 12192000 w 12192000"/>
              <a:gd name="connsiteY1" fmla="*/ 0 h 4462970"/>
              <a:gd name="connsiteX2" fmla="*/ 12192000 w 12192000"/>
              <a:gd name="connsiteY2" fmla="*/ 3745535 h 4462970"/>
              <a:gd name="connsiteX3" fmla="*/ 11470216 w 12192000"/>
              <a:gd name="connsiteY3" fmla="*/ 4462970 h 4462970"/>
              <a:gd name="connsiteX4" fmla="*/ 721784 w 12192000"/>
              <a:gd name="connsiteY4" fmla="*/ 4462970 h 4462970"/>
              <a:gd name="connsiteX5" fmla="*/ 0 w 12192000"/>
              <a:gd name="connsiteY5" fmla="*/ 3745535 h 4462970"/>
            </a:gdLst>
            <a:ahLst/>
            <a:cxnLst/>
            <a:rect l="l" t="t" r="r" b="b"/>
            <a:pathLst>
              <a:path w="12192000" h="4462970">
                <a:moveTo>
                  <a:pt x="0" y="0"/>
                </a:moveTo>
                <a:lnTo>
                  <a:pt x="12192000" y="0"/>
                </a:lnTo>
                <a:lnTo>
                  <a:pt x="12192000" y="3745535"/>
                </a:lnTo>
                <a:cubicBezTo>
                  <a:pt x="12192000" y="4141763"/>
                  <a:pt x="11868846" y="4462970"/>
                  <a:pt x="11470216" y="4462970"/>
                </a:cubicBezTo>
                <a:lnTo>
                  <a:pt x="721784" y="4462970"/>
                </a:lnTo>
                <a:cubicBezTo>
                  <a:pt x="323154" y="4462970"/>
                  <a:pt x="0" y="4141763"/>
                  <a:pt x="0" y="374553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7336188" y="1432826"/>
            <a:ext cx="4182712" cy="41827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56649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03266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49883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96500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9052" y="2795980"/>
            <a:ext cx="5704842" cy="1844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用户反馈</a:t>
            </a:r>
            <a:r>
              <a:rPr kumimoji="1" lang="zh-CN" altLang="en-US" sz="4400" dirty="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及实现难点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535393" y="1036999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61433" y="4896387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1472" y="4873302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052" y="1539333"/>
            <a:ext cx="2874109" cy="101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20439" y="400833"/>
            <a:ext cx="1653436" cy="2148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27" y="1777316"/>
            <a:ext cx="3558822" cy="355882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579190" y="1293991"/>
            <a:ext cx="4711420" cy="4409623"/>
          </a:xfrm>
          <a:prstGeom prst="roundRect">
            <a:avLst>
              <a:gd name="adj" fmla="val 16295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398" y="3605184"/>
            <a:ext cx="5568123" cy="22368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12292" y="3804964"/>
            <a:ext cx="3922336" cy="263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06400">
                        <a:alpha val="100000"/>
                      </a:srgbClr>
                    </a:gs>
                    <a:gs pos="93000">
                      <a:srgbClr val="004B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增强用户满意度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8770" y="4259711"/>
            <a:ext cx="961379" cy="961379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43310" y="4384252"/>
            <a:ext cx="712299" cy="712299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43310" y="4384252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43310" y="4384252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43310" y="4384252"/>
            <a:ext cx="712299" cy="712299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3310" y="4384252"/>
            <a:ext cx="712299" cy="71229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812292" y="4374176"/>
            <a:ext cx="3922336" cy="16597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动画设计不仅提升操作的直观性，还能增强用户满意度，通过视觉和情感的双重反馈，提升用户黏性。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8866" y="4549809"/>
            <a:ext cx="381187" cy="38118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398" y="1262820"/>
            <a:ext cx="5568123" cy="223681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812292" y="1388624"/>
            <a:ext cx="3922336" cy="263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06400">
                        <a:alpha val="100000"/>
                      </a:srgbClr>
                    </a:gs>
                    <a:gs pos="93000">
                      <a:srgbClr val="004B00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操作反馈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5568" y="1924312"/>
            <a:ext cx="961379" cy="961379"/>
          </a:xfrm>
          <a:prstGeom prst="ellipse">
            <a:avLst/>
          </a:prstGeom>
          <a:solidFill>
            <a:schemeClr val="accent1">
              <a:alpha val="13000"/>
            </a:schemeClr>
          </a:solidFill>
          <a:ln w="12700" cap="sq">
            <a:solidFill>
              <a:schemeClr val="bg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70108" y="2048853"/>
            <a:ext cx="712299" cy="712299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8000">
                <a:schemeClr val="accent2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70108" y="2048853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0108" y="2048853"/>
            <a:ext cx="712299" cy="712299"/>
          </a:xfrm>
          <a:prstGeom prst="ellipse">
            <a:avLst/>
          </a:prstGeom>
          <a:gradFill>
            <a:gsLst>
              <a:gs pos="57000">
                <a:schemeClr val="accent2">
                  <a:lumMod val="75000"/>
                  <a:alpha val="0"/>
                </a:schemeClr>
              </a:gs>
              <a:gs pos="100000">
                <a:schemeClr val="accent2">
                  <a:lumMod val="75000"/>
                  <a:alpha val="49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0108" y="2048853"/>
            <a:ext cx="712299" cy="712299"/>
          </a:xfrm>
          <a:prstGeom prst="ellipse">
            <a:avLst/>
          </a:prstGeom>
          <a:gradFill>
            <a:gsLst>
              <a:gs pos="71000">
                <a:schemeClr val="accent2">
                  <a:lumMod val="20000"/>
                  <a:lumOff val="80000"/>
                  <a:alpha val="0"/>
                </a:schemeClr>
              </a:gs>
              <a:gs pos="86000">
                <a:schemeClr val="accent2">
                  <a:lumMod val="20000"/>
                  <a:lumOff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70108" y="2048853"/>
            <a:ext cx="712299" cy="71229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12292" y="1851422"/>
            <a:ext cx="3922336" cy="16597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例如，点击登录时的加载动画、错误提示的淡入等，通过动画反应用户操作，提供即时反馈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1176330" y="2207444"/>
            <a:ext cx="333779" cy="38118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l="30624" t="223" r="13476" b="6138"/>
          <a:stretch>
            <a:fillRect/>
          </a:stretch>
        </p:blipFill>
        <p:spPr>
          <a:xfrm>
            <a:off x="6621110" y="1329265"/>
            <a:ext cx="4627580" cy="4339075"/>
          </a:xfrm>
          <a:custGeom>
            <a:avLst/>
            <a:gdLst>
              <a:gd name="connsiteX0" fmla="*/ 723194 w 4627580"/>
              <a:gd name="connsiteY0" fmla="*/ 0 h 4339075"/>
              <a:gd name="connsiteX1" fmla="*/ 3904386 w 4627580"/>
              <a:gd name="connsiteY1" fmla="*/ 0 h 4339075"/>
              <a:gd name="connsiteX2" fmla="*/ 4627580 w 4627580"/>
              <a:gd name="connsiteY2" fmla="*/ 723194 h 4339075"/>
              <a:gd name="connsiteX3" fmla="*/ 4627580 w 4627580"/>
              <a:gd name="connsiteY3" fmla="*/ 3615881 h 4339075"/>
              <a:gd name="connsiteX4" fmla="*/ 3904386 w 4627580"/>
              <a:gd name="connsiteY4" fmla="*/ 4339075 h 4339075"/>
              <a:gd name="connsiteX5" fmla="*/ 723194 w 4627580"/>
              <a:gd name="connsiteY5" fmla="*/ 4339075 h 4339075"/>
              <a:gd name="connsiteX6" fmla="*/ 0 w 4627580"/>
              <a:gd name="connsiteY6" fmla="*/ 3615881 h 4339075"/>
              <a:gd name="connsiteX7" fmla="*/ 0 w 4627580"/>
              <a:gd name="connsiteY7" fmla="*/ 723194 h 4339075"/>
              <a:gd name="connsiteX8" fmla="*/ 723194 w 4627580"/>
              <a:gd name="connsiteY8" fmla="*/ 0 h 4339075"/>
            </a:gdLst>
            <a:ahLst/>
            <a:cxnLst/>
            <a:rect l="l" t="t" r="r" b="b"/>
            <a:pathLst>
              <a:path w="4627580" h="4339075">
                <a:moveTo>
                  <a:pt x="723194" y="0"/>
                </a:moveTo>
                <a:lnTo>
                  <a:pt x="3904386" y="0"/>
                </a:lnTo>
                <a:cubicBezTo>
                  <a:pt x="4303795" y="0"/>
                  <a:pt x="4627580" y="323785"/>
                  <a:pt x="4627580" y="723194"/>
                </a:cubicBezTo>
                <a:lnTo>
                  <a:pt x="4627580" y="3615881"/>
                </a:lnTo>
                <a:cubicBezTo>
                  <a:pt x="4627580" y="4015290"/>
                  <a:pt x="4303795" y="4339075"/>
                  <a:pt x="3904386" y="4339075"/>
                </a:cubicBezTo>
                <a:lnTo>
                  <a:pt x="723194" y="4339075"/>
                </a:lnTo>
                <a:cubicBezTo>
                  <a:pt x="323785" y="4339075"/>
                  <a:pt x="0" y="4015290"/>
                  <a:pt x="0" y="3615881"/>
                </a:cubicBezTo>
                <a:lnTo>
                  <a:pt x="0" y="723194"/>
                </a:lnTo>
                <a:cubicBezTo>
                  <a:pt x="0" y="323785"/>
                  <a:pt x="323785" y="0"/>
                  <a:pt x="72319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用户反馈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278137" y="3752290"/>
            <a:ext cx="599135" cy="599135"/>
          </a:xfrm>
          <a:prstGeom prst="ellipse">
            <a:avLst/>
          </a:prstGeom>
          <a:gradFill>
            <a:gsLst>
              <a:gs pos="0">
                <a:schemeClr val="accent2"/>
              </a:gs>
              <a:gs pos="55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85257" y="3732898"/>
            <a:ext cx="431590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ADFFAD">
                        <a:alpha val="100000"/>
                      </a:srgbClr>
                    </a:gs>
                    <a:gs pos="55000">
                      <a:srgbClr val="006400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确保动画平滑流畅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85256" y="4154168"/>
            <a:ext cx="4322957" cy="1979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重点确保动画平滑流畅，避免卡顿，提升用户体验，特别是在网络延迟或数据加载时。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1630" y="3752290"/>
            <a:ext cx="599135" cy="599135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14625" y="3885285"/>
            <a:ext cx="333144" cy="33314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881764" y="3732898"/>
            <a:ext cx="4301476" cy="3385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578D31">
                        <a:alpha val="100000"/>
                      </a:srgbClr>
                    </a:gs>
                    <a:gs pos="55000">
                      <a:srgbClr val="578D31">
                        <a:alpha val="10000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自然过渡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81763" y="4154168"/>
            <a:ext cx="4308503" cy="1979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动画设计追求自然过渡，减少突兀感，使界面变化更加和谐，提升整体的视觉舒适度。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418590" y="3886404"/>
            <a:ext cx="318229" cy="33090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630" y="1137863"/>
            <a:ext cx="4926583" cy="2230136"/>
          </a:xfrm>
          <a:custGeom>
            <a:avLst/>
            <a:gdLst/>
            <a:ahLst/>
            <a:cxnLst/>
            <a:rect l="l" t="t" r="r" b="b"/>
            <a:pathLst>
              <a:path w="4927600" h="2235200">
                <a:moveTo>
                  <a:pt x="0" y="371697"/>
                </a:moveTo>
                <a:cubicBezTo>
                  <a:pt x="0" y="166414"/>
                  <a:pt x="166414" y="0"/>
                  <a:pt x="371697" y="0"/>
                </a:cubicBezTo>
                <a:lnTo>
                  <a:pt x="4554886" y="0"/>
                </a:lnTo>
                <a:cubicBezTo>
                  <a:pt x="4760169" y="0"/>
                  <a:pt x="4926583" y="166414"/>
                  <a:pt x="4926583" y="371697"/>
                </a:cubicBezTo>
                <a:lnTo>
                  <a:pt x="4926583" y="1858439"/>
                </a:lnTo>
                <a:cubicBezTo>
                  <a:pt x="4926583" y="2063722"/>
                  <a:pt x="4760169" y="2230136"/>
                  <a:pt x="4554886" y="2230136"/>
                </a:cubicBezTo>
                <a:lnTo>
                  <a:pt x="371697" y="2230136"/>
                </a:lnTo>
                <a:cubicBezTo>
                  <a:pt x="166414" y="2230136"/>
                  <a:pt x="0" y="2063722"/>
                  <a:pt x="0" y="185843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80721" y="1137863"/>
            <a:ext cx="4926583" cy="2230136"/>
          </a:xfrm>
          <a:custGeom>
            <a:avLst/>
            <a:gdLst/>
            <a:ahLst/>
            <a:cxnLst/>
            <a:rect l="l" t="t" r="r" b="b"/>
            <a:pathLst>
              <a:path w="4927600" h="2235200">
                <a:moveTo>
                  <a:pt x="0" y="371697"/>
                </a:moveTo>
                <a:cubicBezTo>
                  <a:pt x="0" y="166414"/>
                  <a:pt x="166414" y="0"/>
                  <a:pt x="371697" y="0"/>
                </a:cubicBezTo>
                <a:lnTo>
                  <a:pt x="4554886" y="0"/>
                </a:lnTo>
                <a:cubicBezTo>
                  <a:pt x="4760169" y="0"/>
                  <a:pt x="4926583" y="166414"/>
                  <a:pt x="4926583" y="371697"/>
                </a:cubicBezTo>
                <a:lnTo>
                  <a:pt x="4926583" y="1858439"/>
                </a:lnTo>
                <a:cubicBezTo>
                  <a:pt x="4926583" y="2063722"/>
                  <a:pt x="4760169" y="2230136"/>
                  <a:pt x="4554886" y="2230136"/>
                </a:cubicBezTo>
                <a:lnTo>
                  <a:pt x="371697" y="2230136"/>
                </a:lnTo>
                <a:cubicBezTo>
                  <a:pt x="166414" y="2230136"/>
                  <a:pt x="0" y="2063722"/>
                  <a:pt x="0" y="185843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UI流动性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0"/>
            <a:ext cx="3657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769125" y="-20512"/>
            <a:ext cx="7405078" cy="6900642"/>
          </a:xfrm>
          <a:custGeom>
            <a:avLst/>
            <a:gdLst>
              <a:gd name="connsiteX0" fmla="*/ 1279398 w 1279397"/>
              <a:gd name="connsiteY0" fmla="*/ 956120 h 1192244"/>
              <a:gd name="connsiteX1" fmla="*/ 323278 w 1279397"/>
              <a:gd name="connsiteY1" fmla="*/ 0 h 1192244"/>
              <a:gd name="connsiteX2" fmla="*/ 0 w 1279397"/>
              <a:gd name="connsiteY2" fmla="*/ 0 h 1192244"/>
              <a:gd name="connsiteX3" fmla="*/ 1192244 w 1279397"/>
              <a:gd name="connsiteY3" fmla="*/ 1192244 h 1192244"/>
              <a:gd name="connsiteX4" fmla="*/ 1279398 w 1279397"/>
              <a:gd name="connsiteY4" fmla="*/ 1192244 h 1192244"/>
              <a:gd name="connsiteX5" fmla="*/ 1279398 w 1279397"/>
              <a:gd name="connsiteY5" fmla="*/ 956120 h 1192244"/>
            </a:gdLst>
            <a:ahLst/>
            <a:cxnLst/>
            <a:rect l="l" t="t" r="r" b="b"/>
            <a:pathLst>
              <a:path w="1279397" h="1192244">
                <a:moveTo>
                  <a:pt x="1279398" y="956120"/>
                </a:moveTo>
                <a:lnTo>
                  <a:pt x="323278" y="0"/>
                </a:lnTo>
                <a:lnTo>
                  <a:pt x="0" y="0"/>
                </a:lnTo>
                <a:lnTo>
                  <a:pt x="1192244" y="1192244"/>
                </a:lnTo>
                <a:lnTo>
                  <a:pt x="1279398" y="1192244"/>
                </a:lnTo>
                <a:lnTo>
                  <a:pt x="1279398" y="95612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105851" y="-20512"/>
            <a:ext cx="7405078" cy="6900642"/>
          </a:xfrm>
          <a:custGeom>
            <a:avLst/>
            <a:gdLst>
              <a:gd name="connsiteX0" fmla="*/ 1279398 w 1279397"/>
              <a:gd name="connsiteY0" fmla="*/ 956120 h 1192244"/>
              <a:gd name="connsiteX1" fmla="*/ 323279 w 1279397"/>
              <a:gd name="connsiteY1" fmla="*/ 0 h 1192244"/>
              <a:gd name="connsiteX2" fmla="*/ 0 w 1279397"/>
              <a:gd name="connsiteY2" fmla="*/ 0 h 1192244"/>
              <a:gd name="connsiteX3" fmla="*/ 1192244 w 1279397"/>
              <a:gd name="connsiteY3" fmla="*/ 1192244 h 1192244"/>
              <a:gd name="connsiteX4" fmla="*/ 1279398 w 1279397"/>
              <a:gd name="connsiteY4" fmla="*/ 1192244 h 1192244"/>
              <a:gd name="connsiteX5" fmla="*/ 1279398 w 1279397"/>
              <a:gd name="connsiteY5" fmla="*/ 956120 h 1192244"/>
            </a:gdLst>
            <a:ahLst/>
            <a:cxnLst/>
            <a:rect l="l" t="t" r="r" b="b"/>
            <a:pathLst>
              <a:path w="1279397" h="1192244">
                <a:moveTo>
                  <a:pt x="1279398" y="956120"/>
                </a:moveTo>
                <a:lnTo>
                  <a:pt x="323279" y="0"/>
                </a:lnTo>
                <a:lnTo>
                  <a:pt x="0" y="0"/>
                </a:lnTo>
                <a:lnTo>
                  <a:pt x="1192244" y="1192244"/>
                </a:lnTo>
                <a:lnTo>
                  <a:pt x="1279398" y="1192244"/>
                </a:lnTo>
                <a:lnTo>
                  <a:pt x="1279398" y="95612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1978621" y="-20512"/>
            <a:ext cx="7405084" cy="6900642"/>
          </a:xfrm>
          <a:custGeom>
            <a:avLst/>
            <a:gdLst>
              <a:gd name="connsiteX0" fmla="*/ 1279398 w 1279398"/>
              <a:gd name="connsiteY0" fmla="*/ 956120 h 1192244"/>
              <a:gd name="connsiteX1" fmla="*/ 323279 w 1279398"/>
              <a:gd name="connsiteY1" fmla="*/ 0 h 1192244"/>
              <a:gd name="connsiteX2" fmla="*/ 0 w 1279398"/>
              <a:gd name="connsiteY2" fmla="*/ 0 h 1192244"/>
              <a:gd name="connsiteX3" fmla="*/ 1192244 w 1279398"/>
              <a:gd name="connsiteY3" fmla="*/ 1192244 h 1192244"/>
              <a:gd name="connsiteX4" fmla="*/ 1279398 w 1279398"/>
              <a:gd name="connsiteY4" fmla="*/ 1192244 h 1192244"/>
              <a:gd name="connsiteX5" fmla="*/ 1279398 w 1279398"/>
              <a:gd name="connsiteY5" fmla="*/ 956120 h 1192244"/>
            </a:gdLst>
            <a:ahLst/>
            <a:cxnLst/>
            <a:rect l="l" t="t" r="r" b="b"/>
            <a:pathLst>
              <a:path w="1279398" h="1192244">
                <a:moveTo>
                  <a:pt x="1279398" y="956120"/>
                </a:moveTo>
                <a:lnTo>
                  <a:pt x="323279" y="0"/>
                </a:lnTo>
                <a:lnTo>
                  <a:pt x="0" y="0"/>
                </a:lnTo>
                <a:lnTo>
                  <a:pt x="1192244" y="1192244"/>
                </a:lnTo>
                <a:lnTo>
                  <a:pt x="1279398" y="1192244"/>
                </a:lnTo>
                <a:lnTo>
                  <a:pt x="1279398" y="95612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-1975866" y="-20512"/>
            <a:ext cx="7575435" cy="6900642"/>
          </a:xfrm>
          <a:custGeom>
            <a:avLst/>
            <a:gdLst>
              <a:gd name="connsiteX0" fmla="*/ 0 w 1308830"/>
              <a:gd name="connsiteY0" fmla="*/ 0 h 1192244"/>
              <a:gd name="connsiteX1" fmla="*/ 116681 w 1308830"/>
              <a:gd name="connsiteY1" fmla="*/ 0 h 1192244"/>
              <a:gd name="connsiteX2" fmla="*/ 1308830 w 1308830"/>
              <a:gd name="connsiteY2" fmla="*/ 1192244 h 1192244"/>
              <a:gd name="connsiteX3" fmla="*/ 1308830 w 1308830"/>
              <a:gd name="connsiteY3" fmla="*/ 1192244 h 1192244"/>
              <a:gd name="connsiteX4" fmla="*/ 882587 w 1308830"/>
              <a:gd name="connsiteY4" fmla="*/ 1192244 h 1192244"/>
              <a:gd name="connsiteX5" fmla="*/ 0 w 1308830"/>
              <a:gd name="connsiteY5" fmla="*/ 309658 h 1192244"/>
              <a:gd name="connsiteX6" fmla="*/ 0 w 1308830"/>
              <a:gd name="connsiteY6" fmla="*/ 0 h 1192244"/>
            </a:gdLst>
            <a:ahLst/>
            <a:cxnLst/>
            <a:rect l="l" t="t" r="r" b="b"/>
            <a:pathLst>
              <a:path w="1308830" h="1192244">
                <a:moveTo>
                  <a:pt x="0" y="0"/>
                </a:moveTo>
                <a:lnTo>
                  <a:pt x="116681" y="0"/>
                </a:lnTo>
                <a:lnTo>
                  <a:pt x="1308830" y="1192244"/>
                </a:lnTo>
                <a:lnTo>
                  <a:pt x="1308830" y="1192244"/>
                </a:lnTo>
                <a:lnTo>
                  <a:pt x="882587" y="1192244"/>
                </a:lnTo>
                <a:lnTo>
                  <a:pt x="0" y="3096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01142" y="1518622"/>
            <a:ext cx="20447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Catalogue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547426" y="2058886"/>
            <a:ext cx="6985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99319" y="2510695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5.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67374" y="2588441"/>
            <a:ext cx="22479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59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动画设计细节及用户反馈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588233" y="2933635"/>
            <a:ext cx="2552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Five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83084" y="3651952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6.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595853" y="4074892"/>
            <a:ext cx="2298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Six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80319" y="3729698"/>
            <a:ext cx="22606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总结和优化方向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567856" y="1782784"/>
            <a:ext cx="29972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Four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4609806" y="1367569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1.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977861" y="1445315"/>
            <a:ext cx="23241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项目概述与目标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98720" y="1790509"/>
            <a:ext cx="2552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One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996392" y="2586572"/>
            <a:ext cx="23114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UI 设计理念与风格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006340" y="2931766"/>
            <a:ext cx="22987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Two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593571" y="2508826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2.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970241" y="3741178"/>
            <a:ext cx="2336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界面动画设计理念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977590" y="4086372"/>
            <a:ext cx="2997200" cy="177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Part Three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579270" y="3650083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3.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575451" y="1462819"/>
            <a:ext cx="2324100" cy="203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/>
            <a:r>
              <a:rPr kumimoji="1" lang="en-US" altLang="zh-CN" sz="1645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主要页面设计及动画演示</a:t>
            </a:r>
            <a:endParaRPr kumimoji="1" lang="zh-CN" altLang="en-US" dirty="0"/>
          </a:p>
        </p:txBody>
      </p:sp>
      <p:sp>
        <p:nvSpPr>
          <p:cNvPr id="30" name="标题 1"/>
          <p:cNvSpPr txBox="1"/>
          <p:nvPr/>
        </p:nvSpPr>
        <p:spPr>
          <a:xfrm>
            <a:off x="8183084" y="1347172"/>
            <a:ext cx="381000" cy="3937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/>
            <a:r>
              <a:rPr kumimoji="1" lang="en-US" altLang="zh-CN" sz="2800" dirty="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4.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790493" y="2058628"/>
            <a:ext cx="2601226" cy="2601226"/>
            <a:chOff x="4790493" y="2058628"/>
            <a:chExt cx="2601226" cy="2601226"/>
          </a:xfrm>
        </p:grpSpPr>
        <p:sp>
          <p:nvSpPr>
            <p:cNvPr id="4" name="标题 1"/>
            <p:cNvSpPr txBox="1"/>
            <p:nvPr/>
          </p:nvSpPr>
          <p:spPr>
            <a:xfrm>
              <a:off x="4790493" y="2058628"/>
              <a:ext cx="2601226" cy="260122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5111469" y="2372524"/>
              <a:ext cx="1973434" cy="1973434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6926" tIns="48463" rIns="96926" bIns="48463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4247215" y="1515350"/>
            <a:ext cx="3687782" cy="3687782"/>
          </a:xfrm>
          <a:prstGeom prst="ellipse">
            <a:avLst/>
          </a:prstGeom>
          <a:noFill/>
          <a:ln w="38100" cap="sq">
            <a:gradFill>
              <a:gsLst>
                <a:gs pos="0">
                  <a:schemeClr val="accent1"/>
                </a:gs>
                <a:gs pos="30000">
                  <a:schemeClr val="bg1"/>
                </a:gs>
                <a:gs pos="70579">
                  <a:schemeClr val="bg1"/>
                </a:gs>
                <a:gs pos="100000">
                  <a:schemeClr val="accent2"/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78182" y="3250007"/>
            <a:ext cx="147320" cy="1473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82677" y="3250007"/>
            <a:ext cx="147320" cy="147320"/>
          </a:xfrm>
          <a:prstGeom prst="ellipse">
            <a:avLst/>
          </a:prstGeom>
          <a:gradFill>
            <a:gsLst>
              <a:gs pos="0">
                <a:schemeClr val="accent2">
                  <a:lumMod val="90000"/>
                </a:schemeClr>
              </a:gs>
              <a:gs pos="70000">
                <a:schemeClr val="accent2">
                  <a:lumMod val="7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6926" tIns="48463" rIns="96926" bIns="48463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46246" y="3455904"/>
            <a:ext cx="3300816" cy="1599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6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介绍技术实现中的挑战，如 MotionLayout 和 XML 动画的应用，以及如何克服这些难点。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1996" y="2774752"/>
            <a:ext cx="3294466" cy="69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技术实现挑战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38589" y="3455904"/>
            <a:ext cx="3294465" cy="15993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 dirty="0" err="1">
                <a:ln w="12700">
                  <a:noFill/>
                </a:ln>
                <a:solidFill>
                  <a:srgbClr val="262626">
                    <a:alpha val="6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在保证动画效果的同时，也要考虑到应用的性能，确保动画不会过度消耗资源，影响应用的流畅运行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6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8238589" y="2774752"/>
            <a:ext cx="3294466" cy="69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动画与性能平衡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30842" t="7302" r="19552" b="4186"/>
          <a:stretch>
            <a:fillRect/>
          </a:stretch>
        </p:blipFill>
        <p:spPr>
          <a:xfrm>
            <a:off x="5289306" y="2557442"/>
            <a:ext cx="1603600" cy="1603599"/>
          </a:xfrm>
          <a:custGeom>
            <a:avLst/>
            <a:gdLst/>
            <a:ahLst/>
            <a:cxnLst/>
            <a:rect l="l" t="t" r="r" b="b"/>
            <a:pathLst>
              <a:path w="1603600" h="1603599">
                <a:moveTo>
                  <a:pt x="801800" y="0"/>
                </a:moveTo>
                <a:cubicBezTo>
                  <a:pt x="1244622" y="0"/>
                  <a:pt x="1603600" y="358978"/>
                  <a:pt x="1603600" y="801800"/>
                </a:cubicBezTo>
                <a:cubicBezTo>
                  <a:pt x="1603600" y="1244621"/>
                  <a:pt x="1244622" y="1603599"/>
                  <a:pt x="801800" y="1603599"/>
                </a:cubicBezTo>
                <a:cubicBezTo>
                  <a:pt x="358978" y="1603599"/>
                  <a:pt x="0" y="1244621"/>
                  <a:pt x="0" y="801800"/>
                </a:cubicBezTo>
                <a:cubicBezTo>
                  <a:pt x="0" y="358978"/>
                  <a:pt x="358978" y="0"/>
                  <a:pt x="801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动画难点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2905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1442" y="1822730"/>
            <a:ext cx="1235243" cy="10582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1971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确保整个应用的设计风格一致性，无论是色彩、字体还是布局，都要保持统一，以提升品牌形象。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39421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1971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风格一致性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9974" y="1419726"/>
            <a:ext cx="5178926" cy="4010526"/>
          </a:xfrm>
          <a:prstGeom prst="round2Diag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32479" y="1668379"/>
            <a:ext cx="4816332" cy="4106778"/>
          </a:xfrm>
          <a:prstGeom prst="round2Diag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811016" y="1822730"/>
            <a:ext cx="1235243" cy="10601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811545" y="3724759"/>
            <a:ext cx="4290696" cy="166035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每个页面的功能完整性，确保用户在任何页面都能获得所需的功能，避免功能缺失或重复，提升用户体验。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018995" y="1822730"/>
            <a:ext cx="166491" cy="16649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811545" y="2777396"/>
            <a:ext cx="4290696" cy="90324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功能完整性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UI设计的完整性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1306" y="873169"/>
            <a:ext cx="11249388" cy="4854531"/>
          </a:xfrm>
          <a:custGeom>
            <a:avLst/>
            <a:gdLst>
              <a:gd name="connsiteX0" fmla="*/ 0 w 12192000"/>
              <a:gd name="connsiteY0" fmla="*/ 0 h 4854531"/>
              <a:gd name="connsiteX1" fmla="*/ 12192000 w 12192000"/>
              <a:gd name="connsiteY1" fmla="*/ 0 h 4854531"/>
              <a:gd name="connsiteX2" fmla="*/ 12192000 w 12192000"/>
              <a:gd name="connsiteY2" fmla="*/ 4137096 h 4854531"/>
              <a:gd name="connsiteX3" fmla="*/ 11470216 w 12192000"/>
              <a:gd name="connsiteY3" fmla="*/ 4854531 h 4854531"/>
              <a:gd name="connsiteX4" fmla="*/ 721784 w 12192000"/>
              <a:gd name="connsiteY4" fmla="*/ 4854531 h 4854531"/>
              <a:gd name="connsiteX5" fmla="*/ 0 w 12192000"/>
              <a:gd name="connsiteY5" fmla="*/ 4137096 h 4854531"/>
            </a:gdLst>
            <a:ahLst/>
            <a:cxnLst/>
            <a:rect l="l" t="t" r="r" b="b"/>
            <a:pathLst>
              <a:path w="12192000" h="4854531">
                <a:moveTo>
                  <a:pt x="0" y="0"/>
                </a:moveTo>
                <a:lnTo>
                  <a:pt x="12192000" y="0"/>
                </a:lnTo>
                <a:lnTo>
                  <a:pt x="12192000" y="4137096"/>
                </a:lnTo>
                <a:cubicBezTo>
                  <a:pt x="12192000" y="4533324"/>
                  <a:pt x="11868846" y="4854531"/>
                  <a:pt x="11470216" y="4854531"/>
                </a:cubicBezTo>
                <a:lnTo>
                  <a:pt x="721784" y="4854531"/>
                </a:lnTo>
                <a:cubicBezTo>
                  <a:pt x="323154" y="4854531"/>
                  <a:pt x="0" y="4533324"/>
                  <a:pt x="0" y="41370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1306" y="873168"/>
            <a:ext cx="11249388" cy="4462970"/>
          </a:xfrm>
          <a:custGeom>
            <a:avLst/>
            <a:gdLst>
              <a:gd name="connsiteX0" fmla="*/ 0 w 12192000"/>
              <a:gd name="connsiteY0" fmla="*/ 0 h 4462970"/>
              <a:gd name="connsiteX1" fmla="*/ 12192000 w 12192000"/>
              <a:gd name="connsiteY1" fmla="*/ 0 h 4462970"/>
              <a:gd name="connsiteX2" fmla="*/ 12192000 w 12192000"/>
              <a:gd name="connsiteY2" fmla="*/ 3745535 h 4462970"/>
              <a:gd name="connsiteX3" fmla="*/ 11470216 w 12192000"/>
              <a:gd name="connsiteY3" fmla="*/ 4462970 h 4462970"/>
              <a:gd name="connsiteX4" fmla="*/ 721784 w 12192000"/>
              <a:gd name="connsiteY4" fmla="*/ 4462970 h 4462970"/>
              <a:gd name="connsiteX5" fmla="*/ 0 w 12192000"/>
              <a:gd name="connsiteY5" fmla="*/ 3745535 h 4462970"/>
            </a:gdLst>
            <a:ahLst/>
            <a:cxnLst/>
            <a:rect l="l" t="t" r="r" b="b"/>
            <a:pathLst>
              <a:path w="12192000" h="4462970">
                <a:moveTo>
                  <a:pt x="0" y="0"/>
                </a:moveTo>
                <a:lnTo>
                  <a:pt x="12192000" y="0"/>
                </a:lnTo>
                <a:lnTo>
                  <a:pt x="12192000" y="3745535"/>
                </a:lnTo>
                <a:cubicBezTo>
                  <a:pt x="12192000" y="4141763"/>
                  <a:pt x="11868846" y="4462970"/>
                  <a:pt x="11470216" y="4462970"/>
                </a:cubicBezTo>
                <a:lnTo>
                  <a:pt x="721784" y="4462970"/>
                </a:lnTo>
                <a:cubicBezTo>
                  <a:pt x="323154" y="4462970"/>
                  <a:pt x="0" y="4141763"/>
                  <a:pt x="0" y="374553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36188" y="1432826"/>
            <a:ext cx="4182712" cy="41827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56649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03266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49883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96500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9052" y="2795980"/>
            <a:ext cx="5704842" cy="1844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总结和优化方向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5393" y="1036999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61433" y="4896387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1472" y="4873302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052" y="1539333"/>
            <a:ext cx="2874109" cy="101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20439" y="400833"/>
            <a:ext cx="1653436" cy="2148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27" y="1777316"/>
            <a:ext cx="3558822" cy="35588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38141" y="1211300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58813" y="3652054"/>
            <a:ext cx="10453790" cy="2370100"/>
          </a:xfrm>
          <a:prstGeom prst="horizontalScroll">
            <a:avLst/>
          </a:prstGeom>
          <a:gradFill>
            <a:gsLst>
              <a:gs pos="0">
                <a:schemeClr val="accent2">
                  <a:lumMod val="4000"/>
                  <a:lumOff val="96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12700" cap="sq"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miter/>
          </a:ln>
          <a:effectLst>
            <a:outerShdw blurRad="419100" dist="127000" dir="4800000" sx="98000" sy="98000" algn="t" rotWithShape="0">
              <a:schemeClr val="accent1">
                <a:lumMod val="50000"/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44650" y="2051885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731711" y="2228090"/>
            <a:ext cx="426399" cy="448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02850" y="4358883"/>
            <a:ext cx="800520" cy="800520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>
            <a:outerShdw blurRad="444500" dist="317500" dir="5400000" sx="92000" sy="92000" algn="t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59454" y="4541438"/>
            <a:ext cx="487313" cy="4354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761644" y="1800425"/>
            <a:ext cx="76451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界面设计与动画实现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761644" y="2171008"/>
            <a:ext cx="7645134" cy="95991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概述目前已完成的界面设计及动画功能，包括已完成的主要页面和动画效果，以及这些设计如何提升用户体验。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605323" y="4234536"/>
            <a:ext cx="7873734" cy="355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用户反馈汇总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605322" y="4688336"/>
            <a:ext cx="7873734" cy="90502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汇总用户反馈，分析用户对当前界面和动画的满意度，以及提出的改进建议。</a:t>
            </a:r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r="32715"/>
          <a:stretch>
            <a:fillRect/>
          </a:stretch>
        </p:blipFill>
        <p:spPr>
          <a:xfrm>
            <a:off x="2761644" y="2143606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r="32715"/>
          <a:stretch>
            <a:fillRect/>
          </a:stretch>
        </p:blipFill>
        <p:spPr>
          <a:xfrm>
            <a:off x="2173354" y="4629074"/>
            <a:ext cx="7305702" cy="12193"/>
          </a:xfrm>
          <a:custGeom>
            <a:avLst/>
            <a:gdLst/>
            <a:ahLst/>
            <a:cxnLst/>
            <a:rect l="l" t="t" r="r" b="b"/>
            <a:pathLst>
              <a:path w="7302500" h="12700">
                <a:moveTo>
                  <a:pt x="0" y="0"/>
                </a:moveTo>
                <a:lnTo>
                  <a:pt x="7305702" y="0"/>
                </a:lnTo>
                <a:lnTo>
                  <a:pt x="7305702" y="12193"/>
                </a:lnTo>
                <a:lnTo>
                  <a:pt x="0" y="1219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已完成的工作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07795" y="1401840"/>
            <a:ext cx="3611105" cy="4386777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03397" y="1401840"/>
            <a:ext cx="3611105" cy="4386777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72249" y="2283560"/>
            <a:ext cx="3073400" cy="31935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规划下一阶段的优化目标，包括界面设计的进一步优化、动画效果的增强，以及新功能的添加，以满足用户需求和市场变化。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72249" y="1893066"/>
            <a:ext cx="30734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下阶段优化方向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398" y="4330684"/>
            <a:ext cx="6926021" cy="12719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根据用户反馈，分析界面和动画的改进点，如操作流程的简化、动画效果的优化等。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7438" y="3941716"/>
            <a:ext cx="677898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改进点分析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t="21951" b="21951"/>
          <a:stretch>
            <a:fillRect/>
          </a:stretch>
        </p:blipFill>
        <p:spPr>
          <a:xfrm>
            <a:off x="660399" y="1401840"/>
            <a:ext cx="6933769" cy="2179910"/>
          </a:xfrm>
          <a:custGeom>
            <a:avLst/>
            <a:gdLst/>
            <a:ahLst/>
            <a:cxnLst/>
            <a:rect l="l" t="t" r="r" b="b"/>
            <a:pathLst>
              <a:path w="6933769" h="2179910">
                <a:moveTo>
                  <a:pt x="59468" y="0"/>
                </a:moveTo>
                <a:lnTo>
                  <a:pt x="6874301" y="0"/>
                </a:lnTo>
                <a:cubicBezTo>
                  <a:pt x="6907144" y="0"/>
                  <a:pt x="6933769" y="26625"/>
                  <a:pt x="6933769" y="59468"/>
                </a:cubicBezTo>
                <a:lnTo>
                  <a:pt x="6933769" y="2120442"/>
                </a:lnTo>
                <a:cubicBezTo>
                  <a:pt x="6933769" y="2153285"/>
                  <a:pt x="6907144" y="2179910"/>
                  <a:pt x="6874301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937457" y="1554351"/>
            <a:ext cx="106680" cy="1066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559659" y="4068482"/>
            <a:ext cx="255723" cy="5424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用户反馈的改进点及下阶段优化方向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258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-3258" y="8819"/>
            <a:ext cx="12192000" cy="5401381"/>
          </a:xfrm>
          <a:custGeom>
            <a:avLst/>
            <a:gdLst>
              <a:gd name="connsiteX0" fmla="*/ 6188 w 12192000"/>
              <a:gd name="connsiteY0" fmla="*/ 0 h 5257800"/>
              <a:gd name="connsiteX1" fmla="*/ 12185812 w 12192000"/>
              <a:gd name="connsiteY1" fmla="*/ 0 h 5257800"/>
              <a:gd name="connsiteX2" fmla="*/ 12192000 w 12192000"/>
              <a:gd name="connsiteY2" fmla="*/ 61384 h 5257800"/>
              <a:gd name="connsiteX3" fmla="*/ 12192000 w 12192000"/>
              <a:gd name="connsiteY3" fmla="*/ 4536016 h 5257800"/>
              <a:gd name="connsiteX4" fmla="*/ 11470216 w 12192000"/>
              <a:gd name="connsiteY4" fmla="*/ 5257800 h 5257800"/>
              <a:gd name="connsiteX5" fmla="*/ 721784 w 12192000"/>
              <a:gd name="connsiteY5" fmla="*/ 5257800 h 5257800"/>
              <a:gd name="connsiteX6" fmla="*/ 0 w 12192000"/>
              <a:gd name="connsiteY6" fmla="*/ 4536016 h 5257800"/>
              <a:gd name="connsiteX7" fmla="*/ 0 w 12192000"/>
              <a:gd name="connsiteY7" fmla="*/ 61384 h 5257800"/>
            </a:gdLst>
            <a:ahLst/>
            <a:cxnLst/>
            <a:rect l="l" t="t" r="r" b="b"/>
            <a:pathLst>
              <a:path w="12192000" h="5257800">
                <a:moveTo>
                  <a:pt x="6188" y="0"/>
                </a:moveTo>
                <a:lnTo>
                  <a:pt x="12185812" y="0"/>
                </a:lnTo>
                <a:lnTo>
                  <a:pt x="12192000" y="61384"/>
                </a:lnTo>
                <a:lnTo>
                  <a:pt x="12192000" y="4536016"/>
                </a:lnTo>
                <a:cubicBezTo>
                  <a:pt x="12192000" y="4934646"/>
                  <a:pt x="11868846" y="5257800"/>
                  <a:pt x="11470216" y="5257800"/>
                </a:cubicBezTo>
                <a:lnTo>
                  <a:pt x="721784" y="5257800"/>
                </a:lnTo>
                <a:cubicBezTo>
                  <a:pt x="323154" y="5257800"/>
                  <a:pt x="0" y="4934646"/>
                  <a:pt x="0" y="4536016"/>
                </a:cubicBezTo>
                <a:lnTo>
                  <a:pt x="0" y="61384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7109047" y="1275288"/>
            <a:ext cx="4858812" cy="48588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21849" y="6007100"/>
            <a:ext cx="254000" cy="254000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168466" y="60071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>
                <a:lumMod val="10000"/>
                <a:lumOff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15083" y="6007100"/>
            <a:ext cx="254000" cy="254000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61700" y="60071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>
                <a:lumMod val="10000"/>
                <a:lumOff val="9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5748115"/>
            <a:ext cx="4858812" cy="493814"/>
          </a:xfrm>
          <a:custGeom>
            <a:avLst/>
            <a:gdLst>
              <a:gd name="connsiteX0" fmla="*/ 184188 w 2532629"/>
              <a:gd name="connsiteY0" fmla="*/ 85778 h 493814"/>
              <a:gd name="connsiteX1" fmla="*/ 137410 w 2532629"/>
              <a:gd name="connsiteY1" fmla="*/ 132556 h 493814"/>
              <a:gd name="connsiteX2" fmla="*/ 184188 w 2532629"/>
              <a:gd name="connsiteY2" fmla="*/ 179334 h 493814"/>
              <a:gd name="connsiteX3" fmla="*/ 230966 w 2532629"/>
              <a:gd name="connsiteY3" fmla="*/ 132556 h 493814"/>
              <a:gd name="connsiteX4" fmla="*/ 184188 w 2532629"/>
              <a:gd name="connsiteY4" fmla="*/ 85778 h 493814"/>
              <a:gd name="connsiteX5" fmla="*/ 246907 w 2532629"/>
              <a:gd name="connsiteY5" fmla="*/ 0 h 493814"/>
              <a:gd name="connsiteX6" fmla="*/ 2285722 w 2532629"/>
              <a:gd name="connsiteY6" fmla="*/ 0 h 493814"/>
              <a:gd name="connsiteX7" fmla="*/ 2532629 w 2532629"/>
              <a:gd name="connsiteY7" fmla="*/ 246907 h 493814"/>
              <a:gd name="connsiteX8" fmla="*/ 2285722 w 2532629"/>
              <a:gd name="connsiteY8" fmla="*/ 493814 h 493814"/>
              <a:gd name="connsiteX9" fmla="*/ 246907 w 2532629"/>
              <a:gd name="connsiteY9" fmla="*/ 493814 h 493814"/>
              <a:gd name="connsiteX10" fmla="*/ 0 w 2532629"/>
              <a:gd name="connsiteY10" fmla="*/ 246907 h 493814"/>
              <a:gd name="connsiteX11" fmla="*/ 246907 w 2532629"/>
              <a:gd name="connsiteY11" fmla="*/ 0 h 493814"/>
            </a:gdLst>
            <a:ahLst/>
            <a:cxnLst/>
            <a:rect l="l" t="t" r="r" b="b"/>
            <a:pathLst>
              <a:path w="2532629" h="493814">
                <a:moveTo>
                  <a:pt x="184188" y="85778"/>
                </a:moveTo>
                <a:cubicBezTo>
                  <a:pt x="158353" y="85778"/>
                  <a:pt x="137410" y="106721"/>
                  <a:pt x="137410" y="132556"/>
                </a:cubicBezTo>
                <a:cubicBezTo>
                  <a:pt x="137410" y="158391"/>
                  <a:pt x="158353" y="179334"/>
                  <a:pt x="184188" y="179334"/>
                </a:cubicBezTo>
                <a:cubicBezTo>
                  <a:pt x="210023" y="179334"/>
                  <a:pt x="230966" y="158391"/>
                  <a:pt x="230966" y="132556"/>
                </a:cubicBezTo>
                <a:cubicBezTo>
                  <a:pt x="230966" y="106721"/>
                  <a:pt x="210023" y="85778"/>
                  <a:pt x="184188" y="85778"/>
                </a:cubicBezTo>
                <a:close/>
                <a:moveTo>
                  <a:pt x="246907" y="0"/>
                </a:moveTo>
                <a:lnTo>
                  <a:pt x="2285722" y="0"/>
                </a:lnTo>
                <a:cubicBezTo>
                  <a:pt x="2422085" y="0"/>
                  <a:pt x="2532629" y="110544"/>
                  <a:pt x="2532629" y="246907"/>
                </a:cubicBezTo>
                <a:cubicBezTo>
                  <a:pt x="2532629" y="383270"/>
                  <a:pt x="2422085" y="493814"/>
                  <a:pt x="2285722" y="493814"/>
                </a:cubicBezTo>
                <a:lnTo>
                  <a:pt x="246907" y="493814"/>
                </a:lnTo>
                <a:cubicBezTo>
                  <a:pt x="110544" y="493814"/>
                  <a:pt x="0" y="383270"/>
                  <a:pt x="0" y="246907"/>
                </a:cubicBezTo>
                <a:cubicBezTo>
                  <a:pt x="0" y="110544"/>
                  <a:pt x="110544" y="0"/>
                  <a:pt x="246907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6926" tIns="48463" rIns="96926" bIns="48463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7810" y="5788822"/>
            <a:ext cx="4705523" cy="412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zh-CN" altLang="en-US" sz="2055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小组成员：张嘉轩，潘蕾蔓，丁兆祥</a:t>
            </a:r>
            <a:endParaRPr kumimoji="1" lang="zh-CN" altLang="en-US" sz="2400" dirty="0"/>
          </a:p>
        </p:txBody>
      </p:sp>
      <p:sp>
        <p:nvSpPr>
          <p:cNvPr id="12" name="标题 1"/>
          <p:cNvSpPr txBox="1"/>
          <p:nvPr/>
        </p:nvSpPr>
        <p:spPr>
          <a:xfrm rot="20048495">
            <a:off x="683510" y="5672664"/>
            <a:ext cx="228600" cy="228600"/>
          </a:xfrm>
          <a:prstGeom prst="blockArc">
            <a:avLst>
              <a:gd name="adj1" fmla="val 3881763"/>
              <a:gd name="adj2" fmla="val 54244"/>
              <a:gd name="adj3" fmla="val 19154"/>
            </a:avLst>
          </a:prstGeom>
          <a:solidFill>
            <a:schemeClr val="accent1">
              <a:lumMod val="75000"/>
              <a:lumOff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45568" y="226670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779145"/>
            <a:ext cx="6682740" cy="9912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0">
                      <a:srgbClr val="006400">
                        <a:alpha val="100000"/>
                      </a:srgbClr>
                    </a:gs>
                    <a:gs pos="100000">
                      <a:srgbClr val="D6FFD6">
                        <a:alpha val="10000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BUDGIEBOOK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639321" y="4767986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9360" y="4744901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1" y="2094439"/>
            <a:ext cx="5853360" cy="24023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78" y="1724378"/>
            <a:ext cx="3685822" cy="36858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1306" y="873169"/>
            <a:ext cx="11249388" cy="4854531"/>
          </a:xfrm>
          <a:custGeom>
            <a:avLst/>
            <a:gdLst>
              <a:gd name="connsiteX0" fmla="*/ 0 w 12192000"/>
              <a:gd name="connsiteY0" fmla="*/ 0 h 4854531"/>
              <a:gd name="connsiteX1" fmla="*/ 12192000 w 12192000"/>
              <a:gd name="connsiteY1" fmla="*/ 0 h 4854531"/>
              <a:gd name="connsiteX2" fmla="*/ 12192000 w 12192000"/>
              <a:gd name="connsiteY2" fmla="*/ 4137096 h 4854531"/>
              <a:gd name="connsiteX3" fmla="*/ 11470216 w 12192000"/>
              <a:gd name="connsiteY3" fmla="*/ 4854531 h 4854531"/>
              <a:gd name="connsiteX4" fmla="*/ 721784 w 12192000"/>
              <a:gd name="connsiteY4" fmla="*/ 4854531 h 4854531"/>
              <a:gd name="connsiteX5" fmla="*/ 0 w 12192000"/>
              <a:gd name="connsiteY5" fmla="*/ 4137096 h 4854531"/>
            </a:gdLst>
            <a:ahLst/>
            <a:cxnLst/>
            <a:rect l="l" t="t" r="r" b="b"/>
            <a:pathLst>
              <a:path w="12192000" h="4854531">
                <a:moveTo>
                  <a:pt x="0" y="0"/>
                </a:moveTo>
                <a:lnTo>
                  <a:pt x="12192000" y="0"/>
                </a:lnTo>
                <a:lnTo>
                  <a:pt x="12192000" y="4137096"/>
                </a:lnTo>
                <a:cubicBezTo>
                  <a:pt x="12192000" y="4533324"/>
                  <a:pt x="11868846" y="4854531"/>
                  <a:pt x="11470216" y="4854531"/>
                </a:cubicBezTo>
                <a:lnTo>
                  <a:pt x="721784" y="4854531"/>
                </a:lnTo>
                <a:cubicBezTo>
                  <a:pt x="323154" y="4854531"/>
                  <a:pt x="0" y="4533324"/>
                  <a:pt x="0" y="41370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1306" y="873168"/>
            <a:ext cx="11249388" cy="4462970"/>
          </a:xfrm>
          <a:custGeom>
            <a:avLst/>
            <a:gdLst>
              <a:gd name="connsiteX0" fmla="*/ 0 w 12192000"/>
              <a:gd name="connsiteY0" fmla="*/ 0 h 4462970"/>
              <a:gd name="connsiteX1" fmla="*/ 12192000 w 12192000"/>
              <a:gd name="connsiteY1" fmla="*/ 0 h 4462970"/>
              <a:gd name="connsiteX2" fmla="*/ 12192000 w 12192000"/>
              <a:gd name="connsiteY2" fmla="*/ 3745535 h 4462970"/>
              <a:gd name="connsiteX3" fmla="*/ 11470216 w 12192000"/>
              <a:gd name="connsiteY3" fmla="*/ 4462970 h 4462970"/>
              <a:gd name="connsiteX4" fmla="*/ 721784 w 12192000"/>
              <a:gd name="connsiteY4" fmla="*/ 4462970 h 4462970"/>
              <a:gd name="connsiteX5" fmla="*/ 0 w 12192000"/>
              <a:gd name="connsiteY5" fmla="*/ 3745535 h 4462970"/>
            </a:gdLst>
            <a:ahLst/>
            <a:cxnLst/>
            <a:rect l="l" t="t" r="r" b="b"/>
            <a:pathLst>
              <a:path w="12192000" h="4462970">
                <a:moveTo>
                  <a:pt x="0" y="0"/>
                </a:moveTo>
                <a:lnTo>
                  <a:pt x="12192000" y="0"/>
                </a:lnTo>
                <a:lnTo>
                  <a:pt x="12192000" y="3745535"/>
                </a:lnTo>
                <a:cubicBezTo>
                  <a:pt x="12192000" y="4141763"/>
                  <a:pt x="11868846" y="4462970"/>
                  <a:pt x="11470216" y="4462970"/>
                </a:cubicBezTo>
                <a:lnTo>
                  <a:pt x="721784" y="4462970"/>
                </a:lnTo>
                <a:cubicBezTo>
                  <a:pt x="323154" y="4462970"/>
                  <a:pt x="0" y="4141763"/>
                  <a:pt x="0" y="374553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36188" y="1432826"/>
            <a:ext cx="4182712" cy="41827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56649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03266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49883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96500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9052" y="2795980"/>
            <a:ext cx="5704842" cy="1844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项目概述与目标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5393" y="1036999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61433" y="4896387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1472" y="4873302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052" y="1539333"/>
            <a:ext cx="2874109" cy="101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20439" y="400833"/>
            <a:ext cx="1653436" cy="2148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27" y="1775832"/>
            <a:ext cx="3560306" cy="35603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64883" y="2787735"/>
            <a:ext cx="3070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277583" y="3390171"/>
            <a:ext cx="3055875" cy="250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随着数字化时代的到来，个人和企业对财务管理工具的需求日益增长。本项目旨在开发一款易用、高效的财务管理工具，帮助用户轻松管理财务数据，提升资金运作效率。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77583" y="17876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493165" y="17876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506683" y="3390171"/>
            <a:ext cx="3055875" cy="25026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项目目标是打造一个用户界面友好、功能全面的财务管理平台，通过阶段二的开发，实现界面的现代化和用户体验的优化。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493983" y="2787735"/>
            <a:ext cx="3070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1092890" y="1649427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92890" y="1736036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blipFill>
            <a:blip r:embed="rId1"/>
            <a:srcRect/>
            <a:stretch>
              <a:fillRect t="-124219" b="-124219"/>
            </a:stretch>
          </a:blipFill>
          <a:ln w="381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1">
            <a:off x="10317755" y="4581181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ahLst/>
            <a:cxnLst/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51483" y="1546504"/>
            <a:ext cx="785688" cy="887715"/>
            <a:chOff x="451483" y="1546504"/>
            <a:chExt cx="785688" cy="887715"/>
          </a:xfrm>
        </p:grpSpPr>
        <p:sp>
          <p:nvSpPr>
            <p:cNvPr id="7" name="标题 1"/>
            <p:cNvSpPr txBox="1"/>
            <p:nvPr/>
          </p:nvSpPr>
          <p:spPr>
            <a:xfrm rot="20700000" flipH="1">
              <a:off x="773281" y="2153078"/>
              <a:ext cx="441936" cy="227832"/>
            </a:xfrm>
            <a:prstGeom prst="triangle">
              <a:avLst>
                <a:gd name="adj" fmla="val 33815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4422872" flipV="1">
              <a:off x="427439" y="1622215"/>
              <a:ext cx="274407" cy="155613"/>
            </a:xfrm>
            <a:prstGeom prst="triangle">
              <a:avLst>
                <a:gd name="adj" fmla="val 33815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blurRad="330200" dist="190500" dir="5400000" sx="90000" sy="9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2283947" y="3971537"/>
            <a:ext cx="6019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AFABAB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5022626"/>
            <a:ext cx="3858158" cy="12130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改进用户界面，使其更加简洁和现代，以适应不断变化的市场需求和用户偏好。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16984" y="4530367"/>
            <a:ext cx="4241990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01988" y="3971537"/>
            <a:ext cx="665480" cy="4851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60961" y="4372059"/>
            <a:ext cx="3960886" cy="5322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界面动画实现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960961" y="5011838"/>
            <a:ext cx="3954036" cy="12238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实现丰富的界面动画，提升用户体验，使操作更加直观和流畅。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4642" y="4491944"/>
            <a:ext cx="4241990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阶段二工作目标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55294" y="4321839"/>
            <a:ext cx="3859286" cy="5322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界面优化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1306" y="873169"/>
            <a:ext cx="11249388" cy="4854531"/>
          </a:xfrm>
          <a:custGeom>
            <a:avLst/>
            <a:gdLst>
              <a:gd name="connsiteX0" fmla="*/ 0 w 12192000"/>
              <a:gd name="connsiteY0" fmla="*/ 0 h 4854531"/>
              <a:gd name="connsiteX1" fmla="*/ 12192000 w 12192000"/>
              <a:gd name="connsiteY1" fmla="*/ 0 h 4854531"/>
              <a:gd name="connsiteX2" fmla="*/ 12192000 w 12192000"/>
              <a:gd name="connsiteY2" fmla="*/ 4137096 h 4854531"/>
              <a:gd name="connsiteX3" fmla="*/ 11470216 w 12192000"/>
              <a:gd name="connsiteY3" fmla="*/ 4854531 h 4854531"/>
              <a:gd name="connsiteX4" fmla="*/ 721784 w 12192000"/>
              <a:gd name="connsiteY4" fmla="*/ 4854531 h 4854531"/>
              <a:gd name="connsiteX5" fmla="*/ 0 w 12192000"/>
              <a:gd name="connsiteY5" fmla="*/ 4137096 h 4854531"/>
            </a:gdLst>
            <a:ahLst/>
            <a:cxnLst/>
            <a:rect l="l" t="t" r="r" b="b"/>
            <a:pathLst>
              <a:path w="12192000" h="4854531">
                <a:moveTo>
                  <a:pt x="0" y="0"/>
                </a:moveTo>
                <a:lnTo>
                  <a:pt x="12192000" y="0"/>
                </a:lnTo>
                <a:lnTo>
                  <a:pt x="12192000" y="4137096"/>
                </a:lnTo>
                <a:cubicBezTo>
                  <a:pt x="12192000" y="4533324"/>
                  <a:pt x="11868846" y="4854531"/>
                  <a:pt x="11470216" y="4854531"/>
                </a:cubicBezTo>
                <a:lnTo>
                  <a:pt x="721784" y="4854531"/>
                </a:lnTo>
                <a:cubicBezTo>
                  <a:pt x="323154" y="4854531"/>
                  <a:pt x="0" y="4533324"/>
                  <a:pt x="0" y="41370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1306" y="873168"/>
            <a:ext cx="11249388" cy="4462970"/>
          </a:xfrm>
          <a:custGeom>
            <a:avLst/>
            <a:gdLst>
              <a:gd name="connsiteX0" fmla="*/ 0 w 12192000"/>
              <a:gd name="connsiteY0" fmla="*/ 0 h 4462970"/>
              <a:gd name="connsiteX1" fmla="*/ 12192000 w 12192000"/>
              <a:gd name="connsiteY1" fmla="*/ 0 h 4462970"/>
              <a:gd name="connsiteX2" fmla="*/ 12192000 w 12192000"/>
              <a:gd name="connsiteY2" fmla="*/ 3745535 h 4462970"/>
              <a:gd name="connsiteX3" fmla="*/ 11470216 w 12192000"/>
              <a:gd name="connsiteY3" fmla="*/ 4462970 h 4462970"/>
              <a:gd name="connsiteX4" fmla="*/ 721784 w 12192000"/>
              <a:gd name="connsiteY4" fmla="*/ 4462970 h 4462970"/>
              <a:gd name="connsiteX5" fmla="*/ 0 w 12192000"/>
              <a:gd name="connsiteY5" fmla="*/ 3745535 h 4462970"/>
            </a:gdLst>
            <a:ahLst/>
            <a:cxnLst/>
            <a:rect l="l" t="t" r="r" b="b"/>
            <a:pathLst>
              <a:path w="12192000" h="4462970">
                <a:moveTo>
                  <a:pt x="0" y="0"/>
                </a:moveTo>
                <a:lnTo>
                  <a:pt x="12192000" y="0"/>
                </a:lnTo>
                <a:lnTo>
                  <a:pt x="12192000" y="3745535"/>
                </a:lnTo>
                <a:cubicBezTo>
                  <a:pt x="12192000" y="4141763"/>
                  <a:pt x="11868846" y="4462970"/>
                  <a:pt x="11470216" y="4462970"/>
                </a:cubicBezTo>
                <a:lnTo>
                  <a:pt x="721784" y="4462970"/>
                </a:lnTo>
                <a:cubicBezTo>
                  <a:pt x="323154" y="4462970"/>
                  <a:pt x="0" y="4141763"/>
                  <a:pt x="0" y="374553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36188" y="1432826"/>
            <a:ext cx="4182712" cy="41827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56649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03266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49883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96500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9052" y="2795980"/>
            <a:ext cx="5704842" cy="1844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UI 设计理念与风格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35393" y="1036999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61433" y="4896387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1472" y="4873302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052" y="1539333"/>
            <a:ext cx="2874109" cy="101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20439" y="400833"/>
            <a:ext cx="1653436" cy="2148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783" y="1700631"/>
            <a:ext cx="3635507" cy="36355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15183" t="26173" r="44488" b="2132"/>
          <a:stretch>
            <a:fillRect/>
          </a:stretch>
        </p:blipFill>
        <p:spPr>
          <a:xfrm>
            <a:off x="636548" y="1480607"/>
            <a:ext cx="4303185" cy="4303185"/>
          </a:xfrm>
          <a:custGeom>
            <a:avLst/>
            <a:gdLst/>
            <a:ahLst/>
            <a:cxnLst/>
            <a:rect l="l" t="t" r="r" b="b"/>
            <a:pathLst>
              <a:path w="4303185" h="4303185">
                <a:moveTo>
                  <a:pt x="2151593" y="0"/>
                </a:moveTo>
                <a:lnTo>
                  <a:pt x="4303185" y="2151593"/>
                </a:lnTo>
                <a:lnTo>
                  <a:pt x="2151593" y="4303185"/>
                </a:lnTo>
                <a:lnTo>
                  <a:pt x="0" y="215159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2700000">
            <a:off x="4045449" y="1601483"/>
            <a:ext cx="792000" cy="7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21375" y="1797962"/>
            <a:ext cx="440148" cy="399045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88162" y="1437455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简洁性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88162" y="1849436"/>
            <a:ext cx="5616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界面设计追求简洁性，避免过多元素堆砌，减少用户的认知负担，让用户能够快速找到所需功能。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>
            <a:off x="4045449" y="4832438"/>
            <a:ext cx="792000" cy="79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088162" y="4668410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易用性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88162" y="5080391"/>
            <a:ext cx="5616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高效的布局设计，使用户能够轻松找到功能，提升操作效率，减少用户学习成本。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225765" y="5028916"/>
            <a:ext cx="431368" cy="399045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4860187" y="3216962"/>
            <a:ext cx="792000" cy="792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902900" y="3052933"/>
            <a:ext cx="561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时尚感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02900" y="3464915"/>
            <a:ext cx="5616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设计风格现代时尚，吸引年轻用户群体，通过色彩搭配和字体选择，传达出清新、活力的品牌形象。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64309" y="3381067"/>
            <a:ext cx="383756" cy="399045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界面设计核心目标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47514" y="1349752"/>
            <a:ext cx="978570" cy="978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839037"/>
            <a:ext cx="3352798" cy="31393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V="1">
            <a:off x="1350210" y="4976264"/>
            <a:ext cx="1973178" cy="969844"/>
          </a:xfrm>
          <a:custGeom>
            <a:avLst/>
            <a:gdLst>
              <a:gd name="connsiteX0" fmla="*/ 414968 w 829937"/>
              <a:gd name="connsiteY0" fmla="*/ 0 h 407926"/>
              <a:gd name="connsiteX1" fmla="*/ 822280 w 829937"/>
              <a:gd name="connsiteY1" fmla="*/ 331968 h 407926"/>
              <a:gd name="connsiteX2" fmla="*/ 829937 w 829937"/>
              <a:gd name="connsiteY2" fmla="*/ 407926 h 407926"/>
              <a:gd name="connsiteX3" fmla="*/ 0 w 829937"/>
              <a:gd name="connsiteY3" fmla="*/ 407926 h 407926"/>
              <a:gd name="connsiteX4" fmla="*/ 7657 w 829937"/>
              <a:gd name="connsiteY4" fmla="*/ 331968 h 407926"/>
              <a:gd name="connsiteX5" fmla="*/ 414968 w 829937"/>
              <a:gd name="connsiteY5" fmla="*/ 0 h 407926"/>
            </a:gdLst>
            <a:ahLst/>
            <a:cxnLst/>
            <a:rect l="l" t="t" r="r" b="b"/>
            <a:pathLst>
              <a:path w="829937" h="407926">
                <a:moveTo>
                  <a:pt x="414968" y="0"/>
                </a:moveTo>
                <a:cubicBezTo>
                  <a:pt x="615883" y="0"/>
                  <a:pt x="783512" y="142514"/>
                  <a:pt x="822280" y="331968"/>
                </a:cubicBezTo>
                <a:lnTo>
                  <a:pt x="829937" y="407926"/>
                </a:lnTo>
                <a:lnTo>
                  <a:pt x="0" y="407926"/>
                </a:lnTo>
                <a:lnTo>
                  <a:pt x="7657" y="331968"/>
                </a:lnTo>
                <a:cubicBezTo>
                  <a:pt x="46425" y="142514"/>
                  <a:pt x="214053" y="0"/>
                  <a:pt x="41496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75853" y="1478091"/>
            <a:ext cx="721892" cy="72189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02002" y="2946714"/>
            <a:ext cx="2869594" cy="18338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采用简约、现代的风格，通过清晰的布局和直观的图标，提供用户友好的交互体验。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02002" y="2245054"/>
            <a:ext cx="286959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简约现代风格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161057" y="1685178"/>
            <a:ext cx="351484" cy="307718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863557" y="5092183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600365" y="1349752"/>
            <a:ext cx="978570" cy="97857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13251" y="1839037"/>
            <a:ext cx="3352798" cy="31393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5103061" y="4976264"/>
            <a:ext cx="1973178" cy="969844"/>
          </a:xfrm>
          <a:custGeom>
            <a:avLst/>
            <a:gdLst>
              <a:gd name="connsiteX0" fmla="*/ 414968 w 829937"/>
              <a:gd name="connsiteY0" fmla="*/ 0 h 407926"/>
              <a:gd name="connsiteX1" fmla="*/ 822280 w 829937"/>
              <a:gd name="connsiteY1" fmla="*/ 331968 h 407926"/>
              <a:gd name="connsiteX2" fmla="*/ 829937 w 829937"/>
              <a:gd name="connsiteY2" fmla="*/ 407926 h 407926"/>
              <a:gd name="connsiteX3" fmla="*/ 0 w 829937"/>
              <a:gd name="connsiteY3" fmla="*/ 407926 h 407926"/>
              <a:gd name="connsiteX4" fmla="*/ 7657 w 829937"/>
              <a:gd name="connsiteY4" fmla="*/ 331968 h 407926"/>
              <a:gd name="connsiteX5" fmla="*/ 414968 w 829937"/>
              <a:gd name="connsiteY5" fmla="*/ 0 h 407926"/>
            </a:gdLst>
            <a:ahLst/>
            <a:cxnLst/>
            <a:rect l="l" t="t" r="r" b="b"/>
            <a:pathLst>
              <a:path w="829937" h="407926">
                <a:moveTo>
                  <a:pt x="414968" y="0"/>
                </a:moveTo>
                <a:cubicBezTo>
                  <a:pt x="615883" y="0"/>
                  <a:pt x="783512" y="142514"/>
                  <a:pt x="822280" y="331968"/>
                </a:cubicBezTo>
                <a:lnTo>
                  <a:pt x="829937" y="407926"/>
                </a:lnTo>
                <a:lnTo>
                  <a:pt x="0" y="407926"/>
                </a:lnTo>
                <a:lnTo>
                  <a:pt x="7657" y="331968"/>
                </a:lnTo>
                <a:cubicBezTo>
                  <a:pt x="46425" y="142514"/>
                  <a:pt x="214053" y="0"/>
                  <a:pt x="414968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28704" y="1478091"/>
            <a:ext cx="721892" cy="72189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54853" y="2946714"/>
            <a:ext cx="2869594" cy="18284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色彩搭配清新，字体和图标选择符合用户习惯，确保信息传达的清晰性和视觉的舒适度。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654853" y="2245054"/>
            <a:ext cx="286959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578D3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色彩与字体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13908" y="1676464"/>
            <a:ext cx="351484" cy="32514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616408" y="5092183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353217" y="1349752"/>
            <a:ext cx="978570" cy="978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66102" y="1839037"/>
            <a:ext cx="3352798" cy="3139363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V="1">
            <a:off x="8855912" y="4976264"/>
            <a:ext cx="1973178" cy="969844"/>
          </a:xfrm>
          <a:custGeom>
            <a:avLst/>
            <a:gdLst>
              <a:gd name="connsiteX0" fmla="*/ 414968 w 829937"/>
              <a:gd name="connsiteY0" fmla="*/ 0 h 407926"/>
              <a:gd name="connsiteX1" fmla="*/ 822280 w 829937"/>
              <a:gd name="connsiteY1" fmla="*/ 331968 h 407926"/>
              <a:gd name="connsiteX2" fmla="*/ 829937 w 829937"/>
              <a:gd name="connsiteY2" fmla="*/ 407926 h 407926"/>
              <a:gd name="connsiteX3" fmla="*/ 0 w 829937"/>
              <a:gd name="connsiteY3" fmla="*/ 407926 h 407926"/>
              <a:gd name="connsiteX4" fmla="*/ 7657 w 829937"/>
              <a:gd name="connsiteY4" fmla="*/ 331968 h 407926"/>
              <a:gd name="connsiteX5" fmla="*/ 414968 w 829937"/>
              <a:gd name="connsiteY5" fmla="*/ 0 h 407926"/>
            </a:gdLst>
            <a:ahLst/>
            <a:cxnLst/>
            <a:rect l="l" t="t" r="r" b="b"/>
            <a:pathLst>
              <a:path w="829937" h="407926">
                <a:moveTo>
                  <a:pt x="414968" y="0"/>
                </a:moveTo>
                <a:cubicBezTo>
                  <a:pt x="615883" y="0"/>
                  <a:pt x="783512" y="142514"/>
                  <a:pt x="822280" y="331968"/>
                </a:cubicBezTo>
                <a:lnTo>
                  <a:pt x="829937" y="407926"/>
                </a:lnTo>
                <a:lnTo>
                  <a:pt x="0" y="407926"/>
                </a:lnTo>
                <a:lnTo>
                  <a:pt x="7657" y="331968"/>
                </a:lnTo>
                <a:cubicBezTo>
                  <a:pt x="46425" y="142514"/>
                  <a:pt x="214053" y="0"/>
                  <a:pt x="41496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481555" y="1478091"/>
            <a:ext cx="721892" cy="72189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407704" y="2946714"/>
            <a:ext cx="2869594" cy="182848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动态元素的设计，如按钮的点击反馈、页面的过渡动画，提升交互性，增强用户的沉浸感。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407704" y="2245054"/>
            <a:ext cx="286959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动态元素设计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666759" y="1668965"/>
            <a:ext cx="351484" cy="34014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9369259" y="5092183"/>
            <a:ext cx="946484" cy="605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044659" y="527337"/>
            <a:ext cx="1047424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主要设计风格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451793" y="527337"/>
            <a:ext cx="432000" cy="432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541487" y="617337"/>
            <a:ext cx="252613" cy="252000"/>
          </a:xfrm>
          <a:custGeom>
            <a:avLst/>
            <a:gdLst>
              <a:gd name="connsiteX0" fmla="*/ 339916 w 993944"/>
              <a:gd name="connsiteY0" fmla="*/ 447401 h 991544"/>
              <a:gd name="connsiteX1" fmla="*/ 664749 w 993944"/>
              <a:gd name="connsiteY1" fmla="*/ 447401 h 991544"/>
              <a:gd name="connsiteX2" fmla="*/ 670199 w 993944"/>
              <a:gd name="connsiteY2" fmla="*/ 447401 h 991544"/>
              <a:gd name="connsiteX3" fmla="*/ 676249 w 993944"/>
              <a:gd name="connsiteY3" fmla="*/ 446632 h 991544"/>
              <a:gd name="connsiteX4" fmla="*/ 671447 w 993944"/>
              <a:gd name="connsiteY4" fmla="*/ 442551 h 991544"/>
              <a:gd name="connsiteX5" fmla="*/ 646071 w 993944"/>
              <a:gd name="connsiteY5" fmla="*/ 422864 h 991544"/>
              <a:gd name="connsiteX6" fmla="*/ 620838 w 993944"/>
              <a:gd name="connsiteY6" fmla="*/ 400680 h 991544"/>
              <a:gd name="connsiteX7" fmla="*/ 598198 w 993944"/>
              <a:gd name="connsiteY7" fmla="*/ 378545 h 991544"/>
              <a:gd name="connsiteX8" fmla="*/ 584321 w 993944"/>
              <a:gd name="connsiteY8" fmla="*/ 363107 h 991544"/>
              <a:gd name="connsiteX9" fmla="*/ 576494 w 993944"/>
              <a:gd name="connsiteY9" fmla="*/ 354200 h 991544"/>
              <a:gd name="connsiteX10" fmla="*/ 549365 w 993944"/>
              <a:gd name="connsiteY10" fmla="*/ 319580 h 991544"/>
              <a:gd name="connsiteX11" fmla="*/ 523628 w 993944"/>
              <a:gd name="connsiteY11" fmla="*/ 280303 h 991544"/>
              <a:gd name="connsiteX12" fmla="*/ 512920 w 993944"/>
              <a:gd name="connsiteY12" fmla="*/ 261360 h 991544"/>
              <a:gd name="connsiteX13" fmla="*/ 505718 w 993944"/>
              <a:gd name="connsiteY13" fmla="*/ 247819 h 991544"/>
              <a:gd name="connsiteX14" fmla="*/ 495130 w 993944"/>
              <a:gd name="connsiteY14" fmla="*/ 225468 h 991544"/>
              <a:gd name="connsiteX15" fmla="*/ 487928 w 993944"/>
              <a:gd name="connsiteY15" fmla="*/ 208662 h 991544"/>
              <a:gd name="connsiteX16" fmla="*/ 480533 w 993944"/>
              <a:gd name="connsiteY16" fmla="*/ 189791 h 991544"/>
              <a:gd name="connsiteX17" fmla="*/ 471050 w 993944"/>
              <a:gd name="connsiteY17" fmla="*/ 161677 h 991544"/>
              <a:gd name="connsiteX18" fmla="*/ 461230 w 993944"/>
              <a:gd name="connsiteY18" fmla="*/ 124921 h 991544"/>
              <a:gd name="connsiteX19" fmla="*/ 455108 w 993944"/>
              <a:gd name="connsiteY19" fmla="*/ 93446 h 991544"/>
              <a:gd name="connsiteX20" fmla="*/ 451555 w 993944"/>
              <a:gd name="connsiteY20" fmla="*/ 70542 h 991544"/>
              <a:gd name="connsiteX21" fmla="*/ 450115 w 993944"/>
              <a:gd name="connsiteY21" fmla="*/ 57793 h 991544"/>
              <a:gd name="connsiteX22" fmla="*/ 448554 w 993944"/>
              <a:gd name="connsiteY22" fmla="*/ 41108 h 991544"/>
              <a:gd name="connsiteX23" fmla="*/ 448554 w 993944"/>
              <a:gd name="connsiteY23" fmla="*/ 40123 h 991544"/>
              <a:gd name="connsiteX24" fmla="*/ 447450 w 993944"/>
              <a:gd name="connsiteY24" fmla="*/ 5527 h 991544"/>
              <a:gd name="connsiteX25" fmla="*/ 447450 w 993944"/>
              <a:gd name="connsiteY25" fmla="*/ 4063 h 991544"/>
              <a:gd name="connsiteX26" fmla="*/ 449610 w 993944"/>
              <a:gd name="connsiteY26" fmla="*/ 1854 h 991544"/>
              <a:gd name="connsiteX27" fmla="*/ 453572 w 993944"/>
              <a:gd name="connsiteY27" fmla="*/ 1854 h 991544"/>
              <a:gd name="connsiteX28" fmla="*/ 540242 w 993944"/>
              <a:gd name="connsiteY28" fmla="*/ 1854 h 991544"/>
              <a:gd name="connsiteX29" fmla="*/ 546460 w 993944"/>
              <a:gd name="connsiteY29" fmla="*/ 8144 h 991544"/>
              <a:gd name="connsiteX30" fmla="*/ 547180 w 993944"/>
              <a:gd name="connsiteY30" fmla="*/ 20460 h 991544"/>
              <a:gd name="connsiteX31" fmla="*/ 547372 w 993944"/>
              <a:gd name="connsiteY31" fmla="*/ 26390 h 991544"/>
              <a:gd name="connsiteX32" fmla="*/ 548213 w 993944"/>
              <a:gd name="connsiteY32" fmla="*/ 38203 h 991544"/>
              <a:gd name="connsiteX33" fmla="*/ 548357 w 993944"/>
              <a:gd name="connsiteY33" fmla="*/ 40603 h 991544"/>
              <a:gd name="connsiteX34" fmla="*/ 550109 w 993944"/>
              <a:gd name="connsiteY34" fmla="*/ 58250 h 991544"/>
              <a:gd name="connsiteX35" fmla="*/ 553182 w 993944"/>
              <a:gd name="connsiteY35" fmla="*/ 78753 h 991544"/>
              <a:gd name="connsiteX36" fmla="*/ 559617 w 993944"/>
              <a:gd name="connsiteY36" fmla="*/ 110180 h 991544"/>
              <a:gd name="connsiteX37" fmla="*/ 573157 w 993944"/>
              <a:gd name="connsiteY37" fmla="*/ 154619 h 991544"/>
              <a:gd name="connsiteX38" fmla="*/ 586746 w 993944"/>
              <a:gd name="connsiteY38" fmla="*/ 187510 h 991544"/>
              <a:gd name="connsiteX39" fmla="*/ 593732 w 993944"/>
              <a:gd name="connsiteY39" fmla="*/ 202276 h 991544"/>
              <a:gd name="connsiteX40" fmla="*/ 623551 w 993944"/>
              <a:gd name="connsiteY40" fmla="*/ 252405 h 991544"/>
              <a:gd name="connsiteX41" fmla="*/ 645638 w 993944"/>
              <a:gd name="connsiteY41" fmla="*/ 282175 h 991544"/>
              <a:gd name="connsiteX42" fmla="*/ 660451 w 993944"/>
              <a:gd name="connsiteY42" fmla="*/ 299437 h 991544"/>
              <a:gd name="connsiteX43" fmla="*/ 688829 w 993944"/>
              <a:gd name="connsiteY43" fmla="*/ 328439 h 991544"/>
              <a:gd name="connsiteX44" fmla="*/ 702178 w 993944"/>
              <a:gd name="connsiteY44" fmla="*/ 340179 h 991544"/>
              <a:gd name="connsiteX45" fmla="*/ 719752 w 993944"/>
              <a:gd name="connsiteY45" fmla="*/ 354584 h 991544"/>
              <a:gd name="connsiteX46" fmla="*/ 730316 w 993944"/>
              <a:gd name="connsiteY46" fmla="*/ 362723 h 991544"/>
              <a:gd name="connsiteX47" fmla="*/ 770002 w 993944"/>
              <a:gd name="connsiteY47" fmla="*/ 388580 h 991544"/>
              <a:gd name="connsiteX48" fmla="*/ 817418 w 993944"/>
              <a:gd name="connsiteY48" fmla="*/ 412228 h 991544"/>
              <a:gd name="connsiteX49" fmla="*/ 857728 w 993944"/>
              <a:gd name="connsiteY49" fmla="*/ 427186 h 991544"/>
              <a:gd name="connsiteX50" fmla="*/ 902215 w 993944"/>
              <a:gd name="connsiteY50" fmla="*/ 438590 h 991544"/>
              <a:gd name="connsiteX51" fmla="*/ 920630 w 993944"/>
              <a:gd name="connsiteY51" fmla="*/ 442119 h 991544"/>
              <a:gd name="connsiteX52" fmla="*/ 938708 w 993944"/>
              <a:gd name="connsiteY52" fmla="*/ 444520 h 991544"/>
              <a:gd name="connsiteX53" fmla="*/ 952921 w 993944"/>
              <a:gd name="connsiteY53" fmla="*/ 446152 h 991544"/>
              <a:gd name="connsiteX54" fmla="*/ 956378 w 993944"/>
              <a:gd name="connsiteY54" fmla="*/ 446368 h 991544"/>
              <a:gd name="connsiteX55" fmla="*/ 967206 w 993944"/>
              <a:gd name="connsiteY55" fmla="*/ 447160 h 991544"/>
              <a:gd name="connsiteX56" fmla="*/ 973616 w 993944"/>
              <a:gd name="connsiteY56" fmla="*/ 447377 h 991544"/>
              <a:gd name="connsiteX57" fmla="*/ 989462 w 993944"/>
              <a:gd name="connsiteY57" fmla="*/ 447377 h 991544"/>
              <a:gd name="connsiteX58" fmla="*/ 992175 w 993944"/>
              <a:gd name="connsiteY58" fmla="*/ 450114 h 991544"/>
              <a:gd name="connsiteX59" fmla="*/ 992175 w 993944"/>
              <a:gd name="connsiteY59" fmla="*/ 453595 h 991544"/>
              <a:gd name="connsiteX60" fmla="*/ 992175 w 993944"/>
              <a:gd name="connsiteY60" fmla="*/ 540241 h 991544"/>
              <a:gd name="connsiteX61" fmla="*/ 985500 w 993944"/>
              <a:gd name="connsiteY61" fmla="*/ 547107 h 991544"/>
              <a:gd name="connsiteX62" fmla="*/ 969175 w 993944"/>
              <a:gd name="connsiteY62" fmla="*/ 547323 h 991544"/>
              <a:gd name="connsiteX63" fmla="*/ 960340 w 993944"/>
              <a:gd name="connsiteY63" fmla="*/ 548044 h 991544"/>
              <a:gd name="connsiteX64" fmla="*/ 958371 w 993944"/>
              <a:gd name="connsiteY64" fmla="*/ 548236 h 991544"/>
              <a:gd name="connsiteX65" fmla="*/ 942141 w 993944"/>
              <a:gd name="connsiteY65" fmla="*/ 549484 h 991544"/>
              <a:gd name="connsiteX66" fmla="*/ 917725 w 993944"/>
              <a:gd name="connsiteY66" fmla="*/ 552989 h 991544"/>
              <a:gd name="connsiteX67" fmla="*/ 875758 w 993944"/>
              <a:gd name="connsiteY67" fmla="*/ 562088 h 991544"/>
              <a:gd name="connsiteX68" fmla="*/ 788272 w 993944"/>
              <a:gd name="connsiteY68" fmla="*/ 595868 h 991544"/>
              <a:gd name="connsiteX69" fmla="*/ 754396 w 993944"/>
              <a:gd name="connsiteY69" fmla="*/ 615315 h 991544"/>
              <a:gd name="connsiteX70" fmla="*/ 723930 w 993944"/>
              <a:gd name="connsiteY70" fmla="*/ 636418 h 991544"/>
              <a:gd name="connsiteX71" fmla="*/ 705035 w 993944"/>
              <a:gd name="connsiteY71" fmla="*/ 651567 h 991544"/>
              <a:gd name="connsiteX72" fmla="*/ 663284 w 993944"/>
              <a:gd name="connsiteY72" fmla="*/ 691637 h 991544"/>
              <a:gd name="connsiteX73" fmla="*/ 648135 w 993944"/>
              <a:gd name="connsiteY73" fmla="*/ 709235 h 991544"/>
              <a:gd name="connsiteX74" fmla="*/ 632578 w 993944"/>
              <a:gd name="connsiteY74" fmla="*/ 729066 h 991544"/>
              <a:gd name="connsiteX75" fmla="*/ 614524 w 993944"/>
              <a:gd name="connsiteY75" fmla="*/ 755644 h 991544"/>
              <a:gd name="connsiteX76" fmla="*/ 589723 w 993944"/>
              <a:gd name="connsiteY76" fmla="*/ 800683 h 991544"/>
              <a:gd name="connsiteX77" fmla="*/ 575030 w 993944"/>
              <a:gd name="connsiteY77" fmla="*/ 835279 h 991544"/>
              <a:gd name="connsiteX78" fmla="*/ 566867 w 993944"/>
              <a:gd name="connsiteY78" fmla="*/ 859119 h 991544"/>
              <a:gd name="connsiteX79" fmla="*/ 555343 w 993944"/>
              <a:gd name="connsiteY79" fmla="*/ 904591 h 991544"/>
              <a:gd name="connsiteX80" fmla="*/ 550685 w 993944"/>
              <a:gd name="connsiteY80" fmla="*/ 930832 h 991544"/>
              <a:gd name="connsiteX81" fmla="*/ 549341 w 993944"/>
              <a:gd name="connsiteY81" fmla="*/ 943077 h 991544"/>
              <a:gd name="connsiteX82" fmla="*/ 547684 w 993944"/>
              <a:gd name="connsiteY82" fmla="*/ 959762 h 991544"/>
              <a:gd name="connsiteX83" fmla="*/ 547468 w 993944"/>
              <a:gd name="connsiteY83" fmla="*/ 964204 h 991544"/>
              <a:gd name="connsiteX84" fmla="*/ 546700 w 993944"/>
              <a:gd name="connsiteY84" fmla="*/ 977024 h 991544"/>
              <a:gd name="connsiteX85" fmla="*/ 546508 w 993944"/>
              <a:gd name="connsiteY85" fmla="*/ 985427 h 991544"/>
              <a:gd name="connsiteX86" fmla="*/ 546508 w 993944"/>
              <a:gd name="connsiteY86" fmla="*/ 989893 h 991544"/>
              <a:gd name="connsiteX87" fmla="*/ 544251 w 993944"/>
              <a:gd name="connsiteY87" fmla="*/ 992006 h 991544"/>
              <a:gd name="connsiteX88" fmla="*/ 540794 w 993944"/>
              <a:gd name="connsiteY88" fmla="*/ 992006 h 991544"/>
              <a:gd name="connsiteX89" fmla="*/ 453572 w 993944"/>
              <a:gd name="connsiteY89" fmla="*/ 992006 h 991544"/>
              <a:gd name="connsiteX90" fmla="*/ 447450 w 993944"/>
              <a:gd name="connsiteY90" fmla="*/ 985643 h 991544"/>
              <a:gd name="connsiteX91" fmla="*/ 447450 w 993944"/>
              <a:gd name="connsiteY91" fmla="*/ 975248 h 991544"/>
              <a:gd name="connsiteX92" fmla="*/ 447954 w 993944"/>
              <a:gd name="connsiteY92" fmla="*/ 969846 h 991544"/>
              <a:gd name="connsiteX93" fmla="*/ 448386 w 993944"/>
              <a:gd name="connsiteY93" fmla="*/ 960963 h 991544"/>
              <a:gd name="connsiteX94" fmla="*/ 449154 w 993944"/>
              <a:gd name="connsiteY94" fmla="*/ 951119 h 991544"/>
              <a:gd name="connsiteX95" fmla="*/ 449298 w 993944"/>
              <a:gd name="connsiteY95" fmla="*/ 949655 h 991544"/>
              <a:gd name="connsiteX96" fmla="*/ 450499 w 993944"/>
              <a:gd name="connsiteY96" fmla="*/ 933401 h 991544"/>
              <a:gd name="connsiteX97" fmla="*/ 452059 w 993944"/>
              <a:gd name="connsiteY97" fmla="*/ 921685 h 991544"/>
              <a:gd name="connsiteX98" fmla="*/ 454244 w 993944"/>
              <a:gd name="connsiteY98" fmla="*/ 906560 h 991544"/>
              <a:gd name="connsiteX99" fmla="*/ 457533 w 993944"/>
              <a:gd name="connsiteY99" fmla="*/ 887089 h 991544"/>
              <a:gd name="connsiteX100" fmla="*/ 465120 w 993944"/>
              <a:gd name="connsiteY100" fmla="*/ 853886 h 991544"/>
              <a:gd name="connsiteX101" fmla="*/ 482430 w 993944"/>
              <a:gd name="connsiteY101" fmla="*/ 799771 h 991544"/>
              <a:gd name="connsiteX102" fmla="*/ 499019 w 993944"/>
              <a:gd name="connsiteY102" fmla="*/ 760613 h 991544"/>
              <a:gd name="connsiteX103" fmla="*/ 517602 w 993944"/>
              <a:gd name="connsiteY103" fmla="*/ 724601 h 991544"/>
              <a:gd name="connsiteX104" fmla="*/ 539353 w 993944"/>
              <a:gd name="connsiteY104" fmla="*/ 689212 h 991544"/>
              <a:gd name="connsiteX105" fmla="*/ 566219 w 993944"/>
              <a:gd name="connsiteY105" fmla="*/ 652528 h 991544"/>
              <a:gd name="connsiteX106" fmla="*/ 584657 w 993944"/>
              <a:gd name="connsiteY106" fmla="*/ 630584 h 991544"/>
              <a:gd name="connsiteX107" fmla="*/ 602543 w 993944"/>
              <a:gd name="connsiteY107" fmla="*/ 611377 h 991544"/>
              <a:gd name="connsiteX108" fmla="*/ 615892 w 993944"/>
              <a:gd name="connsiteY108" fmla="*/ 598125 h 991544"/>
              <a:gd name="connsiteX109" fmla="*/ 633874 w 993944"/>
              <a:gd name="connsiteY109" fmla="*/ 581919 h 991544"/>
              <a:gd name="connsiteX110" fmla="*/ 649288 w 993944"/>
              <a:gd name="connsiteY110" fmla="*/ 568763 h 991544"/>
              <a:gd name="connsiteX111" fmla="*/ 668494 w 993944"/>
              <a:gd name="connsiteY111" fmla="*/ 553998 h 991544"/>
              <a:gd name="connsiteX112" fmla="*/ 675913 w 993944"/>
              <a:gd name="connsiteY112" fmla="*/ 548260 h 991544"/>
              <a:gd name="connsiteX113" fmla="*/ 676321 w 993944"/>
              <a:gd name="connsiteY113" fmla="*/ 547011 h 991544"/>
              <a:gd name="connsiteX114" fmla="*/ 675121 w 993944"/>
              <a:gd name="connsiteY114" fmla="*/ 546411 h 991544"/>
              <a:gd name="connsiteX115" fmla="*/ 673152 w 993944"/>
              <a:gd name="connsiteY115" fmla="*/ 546411 h 991544"/>
              <a:gd name="connsiteX116" fmla="*/ 665301 w 993944"/>
              <a:gd name="connsiteY116" fmla="*/ 547011 h 991544"/>
              <a:gd name="connsiteX117" fmla="*/ 12683 w 993944"/>
              <a:gd name="connsiteY117" fmla="*/ 547011 h 991544"/>
              <a:gd name="connsiteX118" fmla="*/ 3848 w 993944"/>
              <a:gd name="connsiteY118" fmla="*/ 546195 h 991544"/>
              <a:gd name="connsiteX119" fmla="*/ 1807 w 993944"/>
              <a:gd name="connsiteY119" fmla="*/ 543794 h 991544"/>
              <a:gd name="connsiteX120" fmla="*/ 1807 w 993944"/>
              <a:gd name="connsiteY120" fmla="*/ 539352 h 991544"/>
              <a:gd name="connsiteX121" fmla="*/ 1807 w 993944"/>
              <a:gd name="connsiteY121" fmla="*/ 454459 h 991544"/>
              <a:gd name="connsiteX122" fmla="*/ 8721 w 993944"/>
              <a:gd name="connsiteY122" fmla="*/ 447401 h 991544"/>
            </a:gdLst>
            <a:ahLst/>
            <a:cxnLst/>
            <a:rect l="l" t="t" r="r" b="b"/>
            <a:pathLst>
              <a:path w="993944" h="991544">
                <a:moveTo>
                  <a:pt x="339916" y="447401"/>
                </a:moveTo>
                <a:lnTo>
                  <a:pt x="664749" y="447401"/>
                </a:lnTo>
                <a:cubicBezTo>
                  <a:pt x="666574" y="447401"/>
                  <a:pt x="668398" y="447401"/>
                  <a:pt x="670199" y="447401"/>
                </a:cubicBezTo>
                <a:cubicBezTo>
                  <a:pt x="671999" y="447401"/>
                  <a:pt x="674400" y="448217"/>
                  <a:pt x="676249" y="446632"/>
                </a:cubicBezTo>
                <a:cubicBezTo>
                  <a:pt x="674893" y="445007"/>
                  <a:pt x="673270" y="443626"/>
                  <a:pt x="671447" y="442551"/>
                </a:cubicBezTo>
                <a:cubicBezTo>
                  <a:pt x="662924" y="436069"/>
                  <a:pt x="654281" y="429754"/>
                  <a:pt x="646071" y="422864"/>
                </a:cubicBezTo>
                <a:cubicBezTo>
                  <a:pt x="637860" y="415974"/>
                  <a:pt x="629145" y="408171"/>
                  <a:pt x="620838" y="400680"/>
                </a:cubicBezTo>
                <a:cubicBezTo>
                  <a:pt x="612987" y="393478"/>
                  <a:pt x="605592" y="386059"/>
                  <a:pt x="598198" y="378545"/>
                </a:cubicBezTo>
                <a:cubicBezTo>
                  <a:pt x="593396" y="373623"/>
                  <a:pt x="588955" y="368245"/>
                  <a:pt x="584321" y="363107"/>
                </a:cubicBezTo>
                <a:cubicBezTo>
                  <a:pt x="581680" y="360178"/>
                  <a:pt x="579039" y="357225"/>
                  <a:pt x="576494" y="354200"/>
                </a:cubicBezTo>
                <a:cubicBezTo>
                  <a:pt x="566987" y="342996"/>
                  <a:pt x="557943" y="331457"/>
                  <a:pt x="549365" y="319580"/>
                </a:cubicBezTo>
                <a:cubicBezTo>
                  <a:pt x="540218" y="306880"/>
                  <a:pt x="531695" y="293723"/>
                  <a:pt x="523628" y="280303"/>
                </a:cubicBezTo>
                <a:cubicBezTo>
                  <a:pt x="519907" y="274084"/>
                  <a:pt x="516426" y="267722"/>
                  <a:pt x="512920" y="261360"/>
                </a:cubicBezTo>
                <a:cubicBezTo>
                  <a:pt x="510519" y="256894"/>
                  <a:pt x="507999" y="252405"/>
                  <a:pt x="505718" y="247819"/>
                </a:cubicBezTo>
                <a:cubicBezTo>
                  <a:pt x="502093" y="240401"/>
                  <a:pt x="498515" y="232958"/>
                  <a:pt x="495130" y="225468"/>
                </a:cubicBezTo>
                <a:cubicBezTo>
                  <a:pt x="492609" y="219898"/>
                  <a:pt x="490328" y="214256"/>
                  <a:pt x="487928" y="208662"/>
                </a:cubicBezTo>
                <a:cubicBezTo>
                  <a:pt x="485383" y="202396"/>
                  <a:pt x="482838" y="196129"/>
                  <a:pt x="480533" y="189791"/>
                </a:cubicBezTo>
                <a:cubicBezTo>
                  <a:pt x="477148" y="180500"/>
                  <a:pt x="473883" y="171161"/>
                  <a:pt x="471050" y="161677"/>
                </a:cubicBezTo>
                <a:cubicBezTo>
                  <a:pt x="467449" y="149505"/>
                  <a:pt x="464063" y="137309"/>
                  <a:pt x="461230" y="124921"/>
                </a:cubicBezTo>
                <a:cubicBezTo>
                  <a:pt x="458830" y="114501"/>
                  <a:pt x="456621" y="104033"/>
                  <a:pt x="455108" y="93446"/>
                </a:cubicBezTo>
                <a:cubicBezTo>
                  <a:pt x="454004" y="85811"/>
                  <a:pt x="452395" y="78224"/>
                  <a:pt x="451555" y="70542"/>
                </a:cubicBezTo>
                <a:cubicBezTo>
                  <a:pt x="451099" y="66316"/>
                  <a:pt x="450667" y="62019"/>
                  <a:pt x="450115" y="57793"/>
                </a:cubicBezTo>
                <a:cubicBezTo>
                  <a:pt x="449394" y="52247"/>
                  <a:pt x="449874" y="46581"/>
                  <a:pt x="448554" y="41108"/>
                </a:cubicBezTo>
                <a:cubicBezTo>
                  <a:pt x="448518" y="40781"/>
                  <a:pt x="448518" y="40450"/>
                  <a:pt x="448554" y="40123"/>
                </a:cubicBezTo>
                <a:cubicBezTo>
                  <a:pt x="448818" y="28575"/>
                  <a:pt x="446897" y="17099"/>
                  <a:pt x="447450" y="5527"/>
                </a:cubicBezTo>
                <a:cubicBezTo>
                  <a:pt x="447450" y="5047"/>
                  <a:pt x="447450" y="4543"/>
                  <a:pt x="447450" y="4063"/>
                </a:cubicBezTo>
                <a:cubicBezTo>
                  <a:pt x="447618" y="2622"/>
                  <a:pt x="448170" y="1974"/>
                  <a:pt x="449610" y="1854"/>
                </a:cubicBezTo>
                <a:cubicBezTo>
                  <a:pt x="451051" y="1734"/>
                  <a:pt x="452251" y="1854"/>
                  <a:pt x="453572" y="1854"/>
                </a:cubicBezTo>
                <a:lnTo>
                  <a:pt x="540242" y="1854"/>
                </a:lnTo>
                <a:cubicBezTo>
                  <a:pt x="546676" y="1854"/>
                  <a:pt x="546436" y="1854"/>
                  <a:pt x="546460" y="8144"/>
                </a:cubicBezTo>
                <a:cubicBezTo>
                  <a:pt x="546256" y="12264"/>
                  <a:pt x="546496" y="16393"/>
                  <a:pt x="547180" y="20460"/>
                </a:cubicBezTo>
                <a:cubicBezTo>
                  <a:pt x="547425" y="22427"/>
                  <a:pt x="547490" y="24412"/>
                  <a:pt x="547372" y="26390"/>
                </a:cubicBezTo>
                <a:cubicBezTo>
                  <a:pt x="547147" y="30348"/>
                  <a:pt x="547430" y="34317"/>
                  <a:pt x="548213" y="38203"/>
                </a:cubicBezTo>
                <a:cubicBezTo>
                  <a:pt x="548352" y="38995"/>
                  <a:pt x="548402" y="39800"/>
                  <a:pt x="548357" y="40603"/>
                </a:cubicBezTo>
                <a:cubicBezTo>
                  <a:pt x="548604" y="46514"/>
                  <a:pt x="549190" y="52406"/>
                  <a:pt x="550109" y="58250"/>
                </a:cubicBezTo>
                <a:cubicBezTo>
                  <a:pt x="550974" y="65116"/>
                  <a:pt x="552030" y="71934"/>
                  <a:pt x="553182" y="78753"/>
                </a:cubicBezTo>
                <a:cubicBezTo>
                  <a:pt x="554959" y="89292"/>
                  <a:pt x="557072" y="99784"/>
                  <a:pt x="559617" y="110180"/>
                </a:cubicBezTo>
                <a:cubicBezTo>
                  <a:pt x="563345" y="125220"/>
                  <a:pt x="567866" y="140054"/>
                  <a:pt x="573157" y="154619"/>
                </a:cubicBezTo>
                <a:cubicBezTo>
                  <a:pt x="577215" y="165759"/>
                  <a:pt x="581680" y="176779"/>
                  <a:pt x="586746" y="187510"/>
                </a:cubicBezTo>
                <a:cubicBezTo>
                  <a:pt x="589147" y="192312"/>
                  <a:pt x="591308" y="197402"/>
                  <a:pt x="593732" y="202276"/>
                </a:cubicBezTo>
                <a:cubicBezTo>
                  <a:pt x="602575" y="219614"/>
                  <a:pt x="612536" y="236359"/>
                  <a:pt x="623551" y="252405"/>
                </a:cubicBezTo>
                <a:cubicBezTo>
                  <a:pt x="630496" y="262664"/>
                  <a:pt x="637860" y="272589"/>
                  <a:pt x="645638" y="282175"/>
                </a:cubicBezTo>
                <a:cubicBezTo>
                  <a:pt x="650440" y="288033"/>
                  <a:pt x="655434" y="293747"/>
                  <a:pt x="660451" y="299437"/>
                </a:cubicBezTo>
                <a:cubicBezTo>
                  <a:pt x="669407" y="309617"/>
                  <a:pt x="679202" y="318932"/>
                  <a:pt x="688829" y="328439"/>
                </a:cubicBezTo>
                <a:cubicBezTo>
                  <a:pt x="693031" y="332593"/>
                  <a:pt x="697808" y="336170"/>
                  <a:pt x="702178" y="340179"/>
                </a:cubicBezTo>
                <a:cubicBezTo>
                  <a:pt x="707772" y="345317"/>
                  <a:pt x="713774" y="349927"/>
                  <a:pt x="719752" y="354584"/>
                </a:cubicBezTo>
                <a:cubicBezTo>
                  <a:pt x="723233" y="357321"/>
                  <a:pt x="726690" y="360130"/>
                  <a:pt x="730316" y="362723"/>
                </a:cubicBezTo>
                <a:cubicBezTo>
                  <a:pt x="743067" y="372055"/>
                  <a:pt x="756314" y="380689"/>
                  <a:pt x="770002" y="388580"/>
                </a:cubicBezTo>
                <a:cubicBezTo>
                  <a:pt x="785340" y="397367"/>
                  <a:pt x="801172" y="405261"/>
                  <a:pt x="817418" y="412228"/>
                </a:cubicBezTo>
                <a:cubicBezTo>
                  <a:pt x="830647" y="417822"/>
                  <a:pt x="844043" y="422864"/>
                  <a:pt x="857728" y="427186"/>
                </a:cubicBezTo>
                <a:cubicBezTo>
                  <a:pt x="872323" y="431846"/>
                  <a:pt x="887177" y="435653"/>
                  <a:pt x="902215" y="438590"/>
                </a:cubicBezTo>
                <a:cubicBezTo>
                  <a:pt x="908362" y="439766"/>
                  <a:pt x="914460" y="441134"/>
                  <a:pt x="920630" y="442119"/>
                </a:cubicBezTo>
                <a:cubicBezTo>
                  <a:pt x="926800" y="443103"/>
                  <a:pt x="932634" y="443463"/>
                  <a:pt x="938708" y="444520"/>
                </a:cubicBezTo>
                <a:cubicBezTo>
                  <a:pt x="943510" y="445408"/>
                  <a:pt x="948311" y="444952"/>
                  <a:pt x="952921" y="446152"/>
                </a:cubicBezTo>
                <a:cubicBezTo>
                  <a:pt x="954061" y="446356"/>
                  <a:pt x="955221" y="446431"/>
                  <a:pt x="956378" y="446368"/>
                </a:cubicBezTo>
                <a:cubicBezTo>
                  <a:pt x="960003" y="446296"/>
                  <a:pt x="963629" y="446563"/>
                  <a:pt x="967206" y="447160"/>
                </a:cubicBezTo>
                <a:cubicBezTo>
                  <a:pt x="969331" y="447437"/>
                  <a:pt x="971477" y="447509"/>
                  <a:pt x="973616" y="447377"/>
                </a:cubicBezTo>
                <a:cubicBezTo>
                  <a:pt x="978898" y="447377"/>
                  <a:pt x="984180" y="447377"/>
                  <a:pt x="989462" y="447377"/>
                </a:cubicBezTo>
                <a:cubicBezTo>
                  <a:pt x="991502" y="447377"/>
                  <a:pt x="992031" y="448073"/>
                  <a:pt x="992175" y="450114"/>
                </a:cubicBezTo>
                <a:cubicBezTo>
                  <a:pt x="992175" y="451266"/>
                  <a:pt x="992175" y="452514"/>
                  <a:pt x="992175" y="453595"/>
                </a:cubicBezTo>
                <a:cubicBezTo>
                  <a:pt x="992175" y="482405"/>
                  <a:pt x="992175" y="511287"/>
                  <a:pt x="992175" y="540241"/>
                </a:cubicBezTo>
                <a:cubicBezTo>
                  <a:pt x="992175" y="546411"/>
                  <a:pt x="993063" y="546387"/>
                  <a:pt x="985500" y="547107"/>
                </a:cubicBezTo>
                <a:cubicBezTo>
                  <a:pt x="980122" y="547635"/>
                  <a:pt x="974625" y="547275"/>
                  <a:pt x="969175" y="547323"/>
                </a:cubicBezTo>
                <a:cubicBezTo>
                  <a:pt x="966210" y="547141"/>
                  <a:pt x="963235" y="547383"/>
                  <a:pt x="960340" y="548044"/>
                </a:cubicBezTo>
                <a:cubicBezTo>
                  <a:pt x="959701" y="548226"/>
                  <a:pt x="959033" y="548293"/>
                  <a:pt x="958371" y="548236"/>
                </a:cubicBezTo>
                <a:cubicBezTo>
                  <a:pt x="952933" y="548132"/>
                  <a:pt x="947500" y="548550"/>
                  <a:pt x="942141" y="549484"/>
                </a:cubicBezTo>
                <a:cubicBezTo>
                  <a:pt x="933978" y="550428"/>
                  <a:pt x="925840" y="551597"/>
                  <a:pt x="917725" y="552989"/>
                </a:cubicBezTo>
                <a:cubicBezTo>
                  <a:pt x="903608" y="555407"/>
                  <a:pt x="889618" y="558439"/>
                  <a:pt x="875758" y="562088"/>
                </a:cubicBezTo>
                <a:cubicBezTo>
                  <a:pt x="845474" y="570191"/>
                  <a:pt x="816143" y="581516"/>
                  <a:pt x="788272" y="595868"/>
                </a:cubicBezTo>
                <a:cubicBezTo>
                  <a:pt x="776700" y="601846"/>
                  <a:pt x="765464" y="608424"/>
                  <a:pt x="754396" y="615315"/>
                </a:cubicBezTo>
                <a:cubicBezTo>
                  <a:pt x="743880" y="621845"/>
                  <a:pt x="733821" y="629024"/>
                  <a:pt x="723930" y="636418"/>
                </a:cubicBezTo>
                <a:cubicBezTo>
                  <a:pt x="717471" y="641220"/>
                  <a:pt x="711277" y="646454"/>
                  <a:pt x="705035" y="651567"/>
                </a:cubicBezTo>
                <a:cubicBezTo>
                  <a:pt x="690383" y="664136"/>
                  <a:pt x="676443" y="677513"/>
                  <a:pt x="663284" y="691637"/>
                </a:cubicBezTo>
                <a:cubicBezTo>
                  <a:pt x="657907" y="697183"/>
                  <a:pt x="653225" y="703377"/>
                  <a:pt x="648135" y="709235"/>
                </a:cubicBezTo>
                <a:cubicBezTo>
                  <a:pt x="642637" y="715598"/>
                  <a:pt x="637572" y="722272"/>
                  <a:pt x="632578" y="729066"/>
                </a:cubicBezTo>
                <a:cubicBezTo>
                  <a:pt x="626240" y="737709"/>
                  <a:pt x="620262" y="746568"/>
                  <a:pt x="614524" y="755644"/>
                </a:cubicBezTo>
                <a:cubicBezTo>
                  <a:pt x="605364" y="770149"/>
                  <a:pt x="597084" y="785188"/>
                  <a:pt x="589723" y="800683"/>
                </a:cubicBezTo>
                <a:cubicBezTo>
                  <a:pt x="584328" y="811984"/>
                  <a:pt x="579431" y="823515"/>
                  <a:pt x="575030" y="835279"/>
                </a:cubicBezTo>
                <a:cubicBezTo>
                  <a:pt x="572101" y="843154"/>
                  <a:pt x="569381" y="851101"/>
                  <a:pt x="566867" y="859119"/>
                </a:cubicBezTo>
                <a:cubicBezTo>
                  <a:pt x="562082" y="874021"/>
                  <a:pt x="558231" y="889209"/>
                  <a:pt x="555343" y="904591"/>
                </a:cubicBezTo>
                <a:cubicBezTo>
                  <a:pt x="553783" y="913330"/>
                  <a:pt x="552126" y="922069"/>
                  <a:pt x="550685" y="930832"/>
                </a:cubicBezTo>
                <a:cubicBezTo>
                  <a:pt x="550037" y="934866"/>
                  <a:pt x="550181" y="939067"/>
                  <a:pt x="549341" y="943077"/>
                </a:cubicBezTo>
                <a:cubicBezTo>
                  <a:pt x="548189" y="948598"/>
                  <a:pt x="548981" y="954288"/>
                  <a:pt x="547684" y="959762"/>
                </a:cubicBezTo>
                <a:cubicBezTo>
                  <a:pt x="547456" y="961232"/>
                  <a:pt x="547384" y="962720"/>
                  <a:pt x="547468" y="964204"/>
                </a:cubicBezTo>
                <a:cubicBezTo>
                  <a:pt x="547548" y="968492"/>
                  <a:pt x="547291" y="972777"/>
                  <a:pt x="546700" y="977024"/>
                </a:cubicBezTo>
                <a:cubicBezTo>
                  <a:pt x="546407" y="979816"/>
                  <a:pt x="546342" y="982625"/>
                  <a:pt x="546508" y="985427"/>
                </a:cubicBezTo>
                <a:cubicBezTo>
                  <a:pt x="546508" y="986916"/>
                  <a:pt x="546508" y="988404"/>
                  <a:pt x="546508" y="989893"/>
                </a:cubicBezTo>
                <a:cubicBezTo>
                  <a:pt x="546508" y="991381"/>
                  <a:pt x="545740" y="991885"/>
                  <a:pt x="544251" y="992006"/>
                </a:cubicBezTo>
                <a:cubicBezTo>
                  <a:pt x="542763" y="992126"/>
                  <a:pt x="541850" y="992006"/>
                  <a:pt x="540794" y="992006"/>
                </a:cubicBezTo>
                <a:lnTo>
                  <a:pt x="453572" y="992006"/>
                </a:lnTo>
                <a:cubicBezTo>
                  <a:pt x="447161" y="992006"/>
                  <a:pt x="447426" y="992006"/>
                  <a:pt x="447450" y="985643"/>
                </a:cubicBezTo>
                <a:cubicBezTo>
                  <a:pt x="447450" y="982186"/>
                  <a:pt x="447450" y="978705"/>
                  <a:pt x="447450" y="975248"/>
                </a:cubicBezTo>
                <a:cubicBezTo>
                  <a:pt x="447402" y="973433"/>
                  <a:pt x="447572" y="971620"/>
                  <a:pt x="447954" y="969846"/>
                </a:cubicBezTo>
                <a:cubicBezTo>
                  <a:pt x="448398" y="966907"/>
                  <a:pt x="448542" y="963930"/>
                  <a:pt x="448386" y="960963"/>
                </a:cubicBezTo>
                <a:cubicBezTo>
                  <a:pt x="448199" y="957662"/>
                  <a:pt x="448456" y="954351"/>
                  <a:pt x="449154" y="951119"/>
                </a:cubicBezTo>
                <a:cubicBezTo>
                  <a:pt x="449286" y="950644"/>
                  <a:pt x="449334" y="950147"/>
                  <a:pt x="449298" y="949655"/>
                </a:cubicBezTo>
                <a:cubicBezTo>
                  <a:pt x="448890" y="944181"/>
                  <a:pt x="450307" y="938851"/>
                  <a:pt x="450499" y="933401"/>
                </a:cubicBezTo>
                <a:cubicBezTo>
                  <a:pt x="450643" y="929488"/>
                  <a:pt x="451675" y="925598"/>
                  <a:pt x="452059" y="921685"/>
                </a:cubicBezTo>
                <a:cubicBezTo>
                  <a:pt x="452539" y="916595"/>
                  <a:pt x="453332" y="911578"/>
                  <a:pt x="454244" y="906560"/>
                </a:cubicBezTo>
                <a:cubicBezTo>
                  <a:pt x="455396" y="900078"/>
                  <a:pt x="456237" y="893547"/>
                  <a:pt x="457533" y="887089"/>
                </a:cubicBezTo>
                <a:cubicBezTo>
                  <a:pt x="459766" y="875973"/>
                  <a:pt x="462143" y="864857"/>
                  <a:pt x="465120" y="853886"/>
                </a:cubicBezTo>
                <a:cubicBezTo>
                  <a:pt x="469972" y="835567"/>
                  <a:pt x="475748" y="817506"/>
                  <a:pt x="482430" y="799771"/>
                </a:cubicBezTo>
                <a:cubicBezTo>
                  <a:pt x="487544" y="786518"/>
                  <a:pt x="493089" y="773506"/>
                  <a:pt x="499019" y="760613"/>
                </a:cubicBezTo>
                <a:cubicBezTo>
                  <a:pt x="504685" y="748297"/>
                  <a:pt x="511024" y="736389"/>
                  <a:pt x="517602" y="724601"/>
                </a:cubicBezTo>
                <a:cubicBezTo>
                  <a:pt x="524180" y="712813"/>
                  <a:pt x="531623" y="700592"/>
                  <a:pt x="539353" y="689212"/>
                </a:cubicBezTo>
                <a:cubicBezTo>
                  <a:pt x="547804" y="676608"/>
                  <a:pt x="556712" y="664364"/>
                  <a:pt x="566219" y="652528"/>
                </a:cubicBezTo>
                <a:cubicBezTo>
                  <a:pt x="572197" y="645061"/>
                  <a:pt x="578223" y="637715"/>
                  <a:pt x="584657" y="630584"/>
                </a:cubicBezTo>
                <a:cubicBezTo>
                  <a:pt x="590491" y="624078"/>
                  <a:pt x="596205" y="617476"/>
                  <a:pt x="602543" y="611377"/>
                </a:cubicBezTo>
                <a:cubicBezTo>
                  <a:pt x="607081" y="607056"/>
                  <a:pt x="611426" y="602518"/>
                  <a:pt x="615892" y="598125"/>
                </a:cubicBezTo>
                <a:cubicBezTo>
                  <a:pt x="621654" y="592459"/>
                  <a:pt x="627704" y="587129"/>
                  <a:pt x="633874" y="581919"/>
                </a:cubicBezTo>
                <a:cubicBezTo>
                  <a:pt x="639036" y="577550"/>
                  <a:pt x="644030" y="572988"/>
                  <a:pt x="649288" y="568763"/>
                </a:cubicBezTo>
                <a:cubicBezTo>
                  <a:pt x="655578" y="563697"/>
                  <a:pt x="662084" y="558895"/>
                  <a:pt x="668494" y="553998"/>
                </a:cubicBezTo>
                <a:lnTo>
                  <a:pt x="675913" y="548260"/>
                </a:lnTo>
                <a:cubicBezTo>
                  <a:pt x="676321" y="547947"/>
                  <a:pt x="676681" y="547467"/>
                  <a:pt x="676321" y="547011"/>
                </a:cubicBezTo>
                <a:cubicBezTo>
                  <a:pt x="676006" y="546673"/>
                  <a:pt x="675579" y="546459"/>
                  <a:pt x="675121" y="546411"/>
                </a:cubicBezTo>
                <a:cubicBezTo>
                  <a:pt x="674470" y="546291"/>
                  <a:pt x="673803" y="546291"/>
                  <a:pt x="673152" y="546411"/>
                </a:cubicBezTo>
                <a:cubicBezTo>
                  <a:pt x="670578" y="546994"/>
                  <a:pt x="667932" y="547196"/>
                  <a:pt x="665301" y="547011"/>
                </a:cubicBezTo>
                <a:lnTo>
                  <a:pt x="12683" y="547011"/>
                </a:lnTo>
                <a:cubicBezTo>
                  <a:pt x="9714" y="547158"/>
                  <a:pt x="6739" y="546884"/>
                  <a:pt x="3848" y="546195"/>
                </a:cubicBezTo>
                <a:cubicBezTo>
                  <a:pt x="2664" y="546015"/>
                  <a:pt x="1793" y="544992"/>
                  <a:pt x="1807" y="543794"/>
                </a:cubicBezTo>
                <a:cubicBezTo>
                  <a:pt x="1807" y="542305"/>
                  <a:pt x="1807" y="540817"/>
                  <a:pt x="1807" y="539352"/>
                </a:cubicBezTo>
                <a:lnTo>
                  <a:pt x="1807" y="454459"/>
                </a:lnTo>
                <a:cubicBezTo>
                  <a:pt x="1807" y="446944"/>
                  <a:pt x="1327" y="447401"/>
                  <a:pt x="8721" y="4474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71306" y="873169"/>
            <a:ext cx="11249388" cy="4854531"/>
          </a:xfrm>
          <a:custGeom>
            <a:avLst/>
            <a:gdLst>
              <a:gd name="connsiteX0" fmla="*/ 0 w 12192000"/>
              <a:gd name="connsiteY0" fmla="*/ 0 h 4854531"/>
              <a:gd name="connsiteX1" fmla="*/ 12192000 w 12192000"/>
              <a:gd name="connsiteY1" fmla="*/ 0 h 4854531"/>
              <a:gd name="connsiteX2" fmla="*/ 12192000 w 12192000"/>
              <a:gd name="connsiteY2" fmla="*/ 4137096 h 4854531"/>
              <a:gd name="connsiteX3" fmla="*/ 11470216 w 12192000"/>
              <a:gd name="connsiteY3" fmla="*/ 4854531 h 4854531"/>
              <a:gd name="connsiteX4" fmla="*/ 721784 w 12192000"/>
              <a:gd name="connsiteY4" fmla="*/ 4854531 h 4854531"/>
              <a:gd name="connsiteX5" fmla="*/ 0 w 12192000"/>
              <a:gd name="connsiteY5" fmla="*/ 4137096 h 4854531"/>
            </a:gdLst>
            <a:ahLst/>
            <a:cxnLst/>
            <a:rect l="l" t="t" r="r" b="b"/>
            <a:pathLst>
              <a:path w="12192000" h="4854531">
                <a:moveTo>
                  <a:pt x="0" y="0"/>
                </a:moveTo>
                <a:lnTo>
                  <a:pt x="12192000" y="0"/>
                </a:lnTo>
                <a:lnTo>
                  <a:pt x="12192000" y="4137096"/>
                </a:lnTo>
                <a:cubicBezTo>
                  <a:pt x="12192000" y="4533324"/>
                  <a:pt x="11868846" y="4854531"/>
                  <a:pt x="11470216" y="4854531"/>
                </a:cubicBezTo>
                <a:lnTo>
                  <a:pt x="721784" y="4854531"/>
                </a:lnTo>
                <a:cubicBezTo>
                  <a:pt x="323154" y="4854531"/>
                  <a:pt x="0" y="4533324"/>
                  <a:pt x="0" y="41370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71306" y="873168"/>
            <a:ext cx="11249388" cy="4462970"/>
          </a:xfrm>
          <a:custGeom>
            <a:avLst/>
            <a:gdLst>
              <a:gd name="connsiteX0" fmla="*/ 0 w 12192000"/>
              <a:gd name="connsiteY0" fmla="*/ 0 h 4462970"/>
              <a:gd name="connsiteX1" fmla="*/ 12192000 w 12192000"/>
              <a:gd name="connsiteY1" fmla="*/ 0 h 4462970"/>
              <a:gd name="connsiteX2" fmla="*/ 12192000 w 12192000"/>
              <a:gd name="connsiteY2" fmla="*/ 3745535 h 4462970"/>
              <a:gd name="connsiteX3" fmla="*/ 11470216 w 12192000"/>
              <a:gd name="connsiteY3" fmla="*/ 4462970 h 4462970"/>
              <a:gd name="connsiteX4" fmla="*/ 721784 w 12192000"/>
              <a:gd name="connsiteY4" fmla="*/ 4462970 h 4462970"/>
              <a:gd name="connsiteX5" fmla="*/ 0 w 12192000"/>
              <a:gd name="connsiteY5" fmla="*/ 3745535 h 4462970"/>
            </a:gdLst>
            <a:ahLst/>
            <a:cxnLst/>
            <a:rect l="l" t="t" r="r" b="b"/>
            <a:pathLst>
              <a:path w="12192000" h="4462970">
                <a:moveTo>
                  <a:pt x="0" y="0"/>
                </a:moveTo>
                <a:lnTo>
                  <a:pt x="12192000" y="0"/>
                </a:lnTo>
                <a:lnTo>
                  <a:pt x="12192000" y="3745535"/>
                </a:lnTo>
                <a:cubicBezTo>
                  <a:pt x="12192000" y="4141763"/>
                  <a:pt x="11868846" y="4462970"/>
                  <a:pt x="11470216" y="4462970"/>
                </a:cubicBezTo>
                <a:lnTo>
                  <a:pt x="721784" y="4462970"/>
                </a:lnTo>
                <a:cubicBezTo>
                  <a:pt x="323154" y="4462970"/>
                  <a:pt x="0" y="4141763"/>
                  <a:pt x="0" y="3745535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77800" dist="38100" dir="2700000" algn="tl" rotWithShape="0">
              <a:schemeClr val="accent1">
                <a:alpha val="4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36188" y="1432826"/>
            <a:ext cx="4182712" cy="4182712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756649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203266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649883" y="6108700"/>
            <a:ext cx="254000" cy="25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96500" y="6108700"/>
            <a:ext cx="254000" cy="254000"/>
          </a:xfrm>
          <a:prstGeom prst="ellipse">
            <a:avLst/>
          </a:prstGeom>
          <a:noFill/>
          <a:ln w="317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99052" y="2795980"/>
            <a:ext cx="5704842" cy="1844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solidFill>
                  <a:srgbClr val="0064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界面动画设计理念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535393" y="1036999"/>
            <a:ext cx="1911262" cy="1911262"/>
          </a:xfrm>
          <a:prstGeom prst="ellipse">
            <a:avLst/>
          </a:prstGeom>
          <a:gradFill>
            <a:gsLst>
              <a:gs pos="4000">
                <a:schemeClr val="accent1">
                  <a:alpha val="15000"/>
                </a:schemeClr>
              </a:gs>
              <a:gs pos="56000">
                <a:schemeClr val="accent1">
                  <a:lumMod val="75000"/>
                  <a:alpha val="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61433" y="4896387"/>
            <a:ext cx="4824000" cy="6684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91472" y="4873302"/>
            <a:ext cx="999104" cy="1159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99052" y="1539333"/>
            <a:ext cx="2874109" cy="10100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820439" y="400833"/>
            <a:ext cx="1653436" cy="21485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028" y="1744771"/>
            <a:ext cx="3558822" cy="35588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400"/>
      </a:accent1>
      <a:accent2>
        <a:srgbClr val="578D31"/>
      </a:accent2>
      <a:accent3>
        <a:srgbClr val="B58B01"/>
      </a:accent3>
      <a:accent4>
        <a:srgbClr val="578D31"/>
      </a:accent4>
      <a:accent5>
        <a:srgbClr val="239086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1982</Words>
  <Application>WPS 演示</Application>
  <PresentationFormat>宽屏</PresentationFormat>
  <Paragraphs>281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OPPOSans R</vt:lpstr>
      <vt:lpstr>OPPOSans H</vt:lpstr>
      <vt:lpstr>Source Han Sans</vt:lpstr>
      <vt:lpstr>Source Han Sans CN Bold</vt:lpstr>
      <vt:lpstr>OPPOSans B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plm</dc:creator>
  <cp:lastModifiedBy>plm</cp:lastModifiedBy>
  <cp:revision>2</cp:revision>
  <dcterms:created xsi:type="dcterms:W3CDTF">2024-11-13T09:53:56Z</dcterms:created>
  <dcterms:modified xsi:type="dcterms:W3CDTF">2024-11-13T09:54:48Z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18F67BA3C491429A943B1016C2341AF6_13</vt:lpwstr>
  </property>
  <property fmtid="{D5CDD505-2E9C-101B-9397-08002B2CF9AE}" pid="3" name="KSOProductBuildVer">
    <vt:lpwstr>2052-12.1.0.18912</vt:lpwstr>
  </property>
</Properties>
</file>